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64" r:id="rId2"/>
    <p:sldId id="428" r:id="rId3"/>
    <p:sldId id="637" r:id="rId4"/>
    <p:sldId id="638" r:id="rId5"/>
    <p:sldId id="639" r:id="rId6"/>
    <p:sldId id="640" r:id="rId7"/>
    <p:sldId id="641" r:id="rId8"/>
    <p:sldId id="642" r:id="rId9"/>
    <p:sldId id="659" r:id="rId10"/>
    <p:sldId id="660" r:id="rId11"/>
    <p:sldId id="656" r:id="rId12"/>
    <p:sldId id="657" r:id="rId13"/>
    <p:sldId id="658" r:id="rId14"/>
    <p:sldId id="614" r:id="rId15"/>
    <p:sldId id="618" r:id="rId16"/>
    <p:sldId id="615" r:id="rId17"/>
    <p:sldId id="616" r:id="rId18"/>
    <p:sldId id="619" r:id="rId19"/>
    <p:sldId id="621" r:id="rId20"/>
    <p:sldId id="623" r:id="rId21"/>
    <p:sldId id="626" r:id="rId22"/>
    <p:sldId id="625" r:id="rId23"/>
    <p:sldId id="584" r:id="rId24"/>
    <p:sldId id="585" r:id="rId25"/>
    <p:sldId id="586" r:id="rId26"/>
    <p:sldId id="587" r:id="rId27"/>
    <p:sldId id="588" r:id="rId28"/>
    <p:sldId id="630" r:id="rId29"/>
    <p:sldId id="661" r:id="rId30"/>
    <p:sldId id="662" r:id="rId31"/>
    <p:sldId id="663" r:id="rId32"/>
    <p:sldId id="664" r:id="rId33"/>
    <p:sldId id="665" r:id="rId34"/>
    <p:sldId id="589" r:id="rId35"/>
    <p:sldId id="631" r:id="rId36"/>
    <p:sldId id="635" r:id="rId37"/>
    <p:sldId id="643" r:id="rId38"/>
    <p:sldId id="644" r:id="rId39"/>
    <p:sldId id="646" r:id="rId40"/>
    <p:sldId id="647" r:id="rId41"/>
    <p:sldId id="648" r:id="rId42"/>
    <p:sldId id="649" r:id="rId43"/>
    <p:sldId id="650" r:id="rId44"/>
    <p:sldId id="651" r:id="rId45"/>
    <p:sldId id="655" r:id="rId46"/>
    <p:sldId id="636" r:id="rId47"/>
    <p:sldId id="398" r:id="rId48"/>
  </p:sldIdLst>
  <p:sldSz cx="9144000" cy="6858000" type="screen4x3"/>
  <p:notesSz cx="6811963" cy="99425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8EB4E3"/>
    <a:srgbClr val="000000"/>
    <a:srgbClr val="660066"/>
    <a:srgbClr val="A1DA98"/>
    <a:srgbClr val="CE9902"/>
    <a:srgbClr val="FCBE1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7" autoAdjust="0"/>
    <p:restoredTop sz="98793" autoAdjust="0"/>
  </p:normalViewPr>
  <p:slideViewPr>
    <p:cSldViewPr>
      <p:cViewPr>
        <p:scale>
          <a:sx n="75" d="100"/>
          <a:sy n="75" d="100"/>
        </p:scale>
        <p:origin x="-1824" y="-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11316"/>
    </p:cViewPr>
  </p:sorterViewPr>
  <p:notesViewPr>
    <p:cSldViewPr>
      <p:cViewPr varScale="1">
        <p:scale>
          <a:sx n="83" d="100"/>
          <a:sy n="83" d="100"/>
        </p:scale>
        <p:origin x="-2406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9213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87E0B47-CE7D-4585-A517-C27A649DCE51}" type="datetimeFigureOut">
              <a:rPr lang="ko-KR" altLang="en-US"/>
              <a:pPr>
                <a:defRPr/>
              </a:pPr>
              <a:t>2014-12-01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/>
              <a:t>저격수 탐지 음원위치 추정 시스템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9213" y="9444038"/>
            <a:ext cx="2951162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7ACE479D-A854-4D24-B717-127CCFF7C72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7368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9213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A2BC30-48DA-4A4F-9AD3-518C4B94AA7B}" type="datetimeFigureOut">
              <a:rPr lang="ko-KR" altLang="en-US"/>
              <a:pPr>
                <a:defRPr/>
              </a:pPr>
              <a:t>2014-12-01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9887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/>
              <a:t>저격수 탐지 음원위치 추정 시스템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9213" y="9444038"/>
            <a:ext cx="2951162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CBA06EEB-5A86-4304-9687-FAC57488BB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5704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1748" name="바닥글 개체 틀 3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mtClean="0"/>
              <a:t>저격수 탐지 음원위치 추정 시스템</a:t>
            </a:r>
          </a:p>
        </p:txBody>
      </p:sp>
      <p:sp>
        <p:nvSpPr>
          <p:cNvPr id="31749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fld id="{3BC870EA-F2EC-41D0-AB25-CE82B4A79DC3}" type="slidenum">
              <a:rPr lang="ko-KR" altLang="en-US" smtClean="0"/>
              <a:pPr/>
              <a:t>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fld id="{5CDC7EFC-8D6A-4C68-9BF5-1DCF6BEC30DA}" type="slidenum">
              <a:rPr lang="en-US" altLang="ko-KR" smtClean="0">
                <a:ea typeface="굴림" pitchFamily="50" charset="-127"/>
              </a:rPr>
              <a:pPr/>
              <a:t>15</a:t>
            </a:fld>
            <a:endParaRPr lang="en-US" altLang="ko-KR" smtClean="0"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fld id="{D33E384C-DCCD-4D46-BADB-2E65E4B87D07}" type="slidenum">
              <a:rPr lang="en-US" altLang="ko-KR" smtClean="0">
                <a:ea typeface="굴림" pitchFamily="50" charset="-127"/>
              </a:rPr>
              <a:pPr/>
              <a:t>20</a:t>
            </a:fld>
            <a:endParaRPr lang="en-US" altLang="ko-KR" smtClean="0"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 88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endParaRPr lang="ko-KR" altLang="ko-KR" smtClean="0"/>
          </a:p>
        </p:txBody>
      </p:sp>
      <p:sp>
        <p:nvSpPr>
          <p:cNvPr id="34819" name="Shape 8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 88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endParaRPr lang="ko-KR" altLang="ko-KR" smtClean="0"/>
          </a:p>
        </p:txBody>
      </p:sp>
      <p:sp>
        <p:nvSpPr>
          <p:cNvPr id="35843" name="Shape 8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 88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endParaRPr lang="ko-KR" altLang="ko-KR" smtClean="0"/>
          </a:p>
        </p:txBody>
      </p:sp>
      <p:sp>
        <p:nvSpPr>
          <p:cNvPr id="36867" name="Shape 8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 88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endParaRPr lang="ko-KR" altLang="ko-KR" smtClean="0"/>
          </a:p>
        </p:txBody>
      </p:sp>
      <p:sp>
        <p:nvSpPr>
          <p:cNvPr id="37891" name="Shape 8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0"/>
            <a:ext cx="691276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81413" y="6308725"/>
            <a:ext cx="178117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470CF16C-FA9B-46F5-83D5-A28AEF520F0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24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6921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0"/>
            <a:ext cx="691276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81413" y="6308725"/>
            <a:ext cx="178117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A5C9636-EEDD-477A-A4A7-6ED2A0E6C5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/>
          <a:lstStyle>
            <a:lvl1pPr rtl="0">
              <a:defRPr sz="3600"/>
            </a:lvl1pPr>
            <a:lvl2pPr rtl="0">
              <a:defRPr sz="3600"/>
            </a:lvl2pPr>
            <a:lvl3pPr rtl="0">
              <a:defRPr sz="3600"/>
            </a:lvl3pPr>
            <a:lvl4pPr rtl="0">
              <a:defRPr sz="3600"/>
            </a:lvl4pPr>
            <a:lvl5pPr rtl="0">
              <a:defRPr sz="3600"/>
            </a:lvl5pPr>
            <a:lvl6pPr rtl="0">
              <a:defRPr sz="3600"/>
            </a:lvl6pPr>
            <a:lvl7pPr rtl="0">
              <a:defRPr sz="3600"/>
            </a:lvl7pPr>
            <a:lvl8pPr rtl="0">
              <a:defRPr sz="3600"/>
            </a:lvl8pPr>
            <a:lvl9pPr rtl="0"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5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2FE36-FB83-49D9-A6E0-7E08A1B84C3F}" type="datetimeFigureOut">
              <a:rPr lang="ko-KR" altLang="en-US"/>
              <a:pPr>
                <a:defRPr/>
              </a:pPr>
              <a:t>2014-12-01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A46E0-9A38-4E2F-9991-7524D0E27F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70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0"/>
            <a:ext cx="69135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FFFFFF"/>
                </a:solidFill>
                <a:latin typeface="Lucida Sans Unicode" pitchFamily="34" charset="0"/>
                <a:ea typeface="맑은 고딕" pitchFamily="50" charset="-127"/>
              </a:defRPr>
            </a:lvl1pPr>
          </a:lstStyle>
          <a:p>
            <a:pPr>
              <a:defRPr/>
            </a:pPr>
            <a:fld id="{3F6619F7-5C8E-46EB-8625-59DB56A707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031" name="Picture 2" descr="C:\Users\Owner\Google 드라이브\IdeaLink\Admin\아이디어링크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381750"/>
            <a:ext cx="12954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 userDrawn="1"/>
        </p:nvCxnSpPr>
        <p:spPr>
          <a:xfrm>
            <a:off x="0" y="6921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그림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192838"/>
            <a:ext cx="242728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google.co.kr/url?sa=i&amp;rct=j&amp;q=&amp;esrc=s&amp;source=images&amp;cd=&amp;cad=rja&amp;uact=8&amp;ved=0CAcQjRw&amp;url=http://www.funnyrobotics.com/2010/12/darwin-op-nao-and-palro-future-is-here.html&amp;ei=Mz9TVOmBG-HGmwWslIDoCg&amp;bvm=bv.78597519,d.dGY&amp;psig=AFQjCNG4IcP82PaH97mcSxhuOZ-ND94fHQ&amp;ust=1414828203047293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google.co.kr/url?sa=i&amp;rct=j&amp;q=&amp;esrc=s&amp;source=images&amp;cd=&amp;cad=rja&amp;uact=8&amp;ved=0CAcQjRw&amp;url=https://plus.google.com/+Arduino&amp;ei=NlBTVIK-EMPYmgWpoYGYCQ&amp;bvm=bv.78597519,d.dGY&amp;psig=AFQjCNEj7bazVLnFJ1zgjST1b-dD137hUA&amp;ust=1414832561706028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CAcQjRw&amp;url=http://www.renesas.com/press/news/2012/news20121002.jsp&amp;ei=XVJTVIDJD6KrmAWF84DABA&amp;bvm=bv.78597519,d.dGY&amp;psig=AFQjCNHiHqE7pdBbUmCuAUtTpDAUkGmPlQ&amp;ust=1414833090915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2132856"/>
            <a:ext cx="6912768" cy="692150"/>
          </a:xfrm>
        </p:spPr>
        <p:txBody>
          <a:bodyPr/>
          <a:lstStyle/>
          <a:p>
            <a:r>
              <a:rPr lang="en-US" altLang="ko-KR" sz="5400" dirty="0" smtClean="0">
                <a:solidFill>
                  <a:srgbClr val="FFC000"/>
                </a:solidFill>
              </a:rPr>
              <a:t>S</a:t>
            </a:r>
            <a:r>
              <a:rPr lang="en-US" altLang="ko-KR" sz="5400" dirty="0" smtClean="0"/>
              <a:t>mart </a:t>
            </a:r>
            <a:r>
              <a:rPr lang="en-US" altLang="ko-KR" sz="5400" dirty="0" smtClean="0">
                <a:solidFill>
                  <a:srgbClr val="FFC000"/>
                </a:solidFill>
              </a:rPr>
              <a:t>M</a:t>
            </a:r>
            <a:r>
              <a:rPr lang="en-US" altLang="ko-KR" sz="5400" dirty="0" smtClean="0"/>
              <a:t>aker</a:t>
            </a:r>
            <a:endParaRPr lang="ko-KR" altLang="en-US" sz="5400" dirty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5364088" y="5010497"/>
            <a:ext cx="295232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algn="r"/>
            <a:r>
              <a:rPr lang="ko-KR" altLang="en-US" sz="3200" dirty="0" smtClean="0"/>
              <a:t>강사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오재홍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Maker </a:t>
            </a:r>
            <a:r>
              <a:rPr lang="ko-KR" altLang="en-US" dirty="0" smtClean="0"/>
              <a:t>시대 </a:t>
            </a:r>
            <a:r>
              <a:rPr lang="en-US" altLang="ko-KR" dirty="0" smtClean="0"/>
              <a:t>– What?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Maker Faire</a:t>
            </a:r>
          </a:p>
          <a:p>
            <a:pPr lvl="1"/>
            <a:r>
              <a:rPr lang="ko-KR" altLang="en-US" sz="2400" dirty="0" smtClean="0"/>
              <a:t>창작 결과물을 전시하고 교류하는 전 세계적인 축제 </a:t>
            </a:r>
            <a:endParaRPr lang="en-US" altLang="ko-K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4" y="2514052"/>
            <a:ext cx="2395805" cy="55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5" y="2420888"/>
            <a:ext cx="3214643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493" y="3284984"/>
            <a:ext cx="4660979" cy="291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6" y="4365104"/>
            <a:ext cx="2809080" cy="1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85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Maker </a:t>
            </a:r>
            <a:r>
              <a:rPr lang="ko-KR" altLang="en-US" dirty="0" smtClean="0"/>
              <a:t>시대 </a:t>
            </a:r>
            <a:r>
              <a:rPr lang="en-US" altLang="ko-KR" dirty="0" smtClean="0"/>
              <a:t>– Why?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68052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사용자 </a:t>
            </a:r>
            <a:r>
              <a:rPr lang="ko-KR" altLang="en-US" dirty="0" err="1" smtClean="0"/>
              <a:t>컨텐츠</a:t>
            </a:r>
            <a:r>
              <a:rPr lang="en-US" altLang="ko-KR" dirty="0" smtClean="0"/>
              <a:t>(UCC)</a:t>
            </a:r>
            <a:r>
              <a:rPr lang="ko-KR" altLang="en-US" dirty="0" smtClean="0"/>
              <a:t>가 중요해지는 시</a:t>
            </a:r>
            <a:r>
              <a:rPr lang="ko-KR" altLang="en-US" dirty="0"/>
              <a:t>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컨텐츠</a:t>
            </a:r>
            <a:r>
              <a:rPr lang="ko-KR" altLang="en-US" dirty="0" smtClean="0"/>
              <a:t> 개발은 전문가에서 비 전문가로 영역을 확대하고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컨텐츠가</a:t>
            </a:r>
            <a:r>
              <a:rPr lang="ko-KR" altLang="en-US" dirty="0" smtClean="0"/>
              <a:t> 수익을 내면서 관심은 더 높아지는 추세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컨텐츠는</a:t>
            </a:r>
            <a:r>
              <a:rPr lang="ko-KR" altLang="en-US" dirty="0"/>
              <a:t> </a:t>
            </a:r>
            <a:r>
              <a:rPr lang="ko-KR" altLang="en-US" dirty="0" smtClean="0"/>
              <a:t>이제 질적인 향상이 경쟁력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질적 향상은 전문 기술이 필요하기에 일반인이 하기 어려움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영역의 확대가 현재로써는 현실적 대안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하드웨어 </a:t>
            </a:r>
            <a:r>
              <a:rPr lang="en-US" altLang="ko-KR" dirty="0" smtClean="0"/>
              <a:t>&lt;-&gt; 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다양한 분야의 기술을 융합시킬 수 있는 솔루션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디자인의 다양성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하드웨어 구성 및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 미디어의 화려함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인터렉티브</a:t>
            </a:r>
            <a:r>
              <a:rPr lang="ko-KR" altLang="en-US" dirty="0" smtClean="0"/>
              <a:t> 기반 인터페이스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1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Maker </a:t>
            </a:r>
            <a:r>
              <a:rPr lang="ko-KR" altLang="en-US" dirty="0" smtClean="0"/>
              <a:t>시대 </a:t>
            </a:r>
            <a:r>
              <a:rPr lang="en-US" altLang="ko-KR" dirty="0" smtClean="0"/>
              <a:t>– Future?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새로운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발굴을 위한 연구</a:t>
            </a:r>
            <a:r>
              <a:rPr lang="en-US" altLang="ko-KR" dirty="0" smtClean="0"/>
              <a:t>/</a:t>
            </a:r>
            <a:r>
              <a:rPr lang="ko-KR" altLang="en-US" dirty="0" smtClean="0"/>
              <a:t>개발을 보다 쉽게 하기 위한 솔루션이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시장성이 검증된 것보다 새로운 시도에 적합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다양성</a:t>
            </a:r>
            <a:r>
              <a:rPr lang="ko-KR" altLang="en-US" dirty="0" smtClean="0"/>
              <a:t>을 최우선 순위에 둠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비 전문가들이 손쉽게 접근할 수 있도록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익숙하거나 쉬운 개발 환경을 사용할 수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모듈화</a:t>
            </a:r>
            <a:r>
              <a:rPr lang="ko-KR" altLang="en-US" dirty="0" smtClean="0"/>
              <a:t>를 통해 융합만으로 사용할 수 있음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비용과 노력을 최소로 하고 최대의 효과를 내도록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전문성</a:t>
            </a:r>
            <a:r>
              <a:rPr lang="ko-KR" altLang="en-US" dirty="0" smtClean="0"/>
              <a:t>을 갖춰서 직접 제작하는 것보다 비용을 절약함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호환성</a:t>
            </a:r>
            <a:r>
              <a:rPr lang="ko-KR" altLang="en-US" dirty="0" smtClean="0"/>
              <a:t>을 갖춰서 타 결과물의 장점을 활용함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9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Maker </a:t>
            </a:r>
            <a:r>
              <a:rPr lang="ko-KR" altLang="en-US" dirty="0" smtClean="0"/>
              <a:t>시대 </a:t>
            </a:r>
            <a:r>
              <a:rPr lang="en-US" altLang="ko-KR" dirty="0" smtClean="0"/>
              <a:t>– Solution!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81625" y="1801554"/>
            <a:ext cx="1944216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3D</a:t>
            </a:r>
            <a:r>
              <a:rPr lang="ko-KR" altLang="en-US" b="1" dirty="0" smtClean="0"/>
              <a:t>프린터기반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사용자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디자인 </a:t>
            </a:r>
            <a:r>
              <a:rPr lang="ko-KR" altLang="en-US" b="1" dirty="0" err="1" smtClean="0"/>
              <a:t>기구</a:t>
            </a:r>
            <a:r>
              <a:rPr lang="ko-KR" altLang="en-US" b="1" dirty="0" err="1"/>
              <a:t>물</a:t>
            </a:r>
            <a:endParaRPr lang="ko-KR" altLang="en-US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81625" y="3817778"/>
            <a:ext cx="1944216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로봇 부품을 활용한 모듈 방식의 조립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연</a:t>
            </a:r>
            <a:r>
              <a:rPr lang="ko-KR" altLang="en-US" b="1" dirty="0"/>
              <a:t>결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713873" y="2728806"/>
            <a:ext cx="1740499" cy="129614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임베디드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프로그래밍</a:t>
            </a:r>
            <a:endParaRPr lang="en-US" altLang="ko-KR" b="1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802105" y="2743789"/>
            <a:ext cx="1740499" cy="12961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스마트 기기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App</a:t>
            </a:r>
            <a:endParaRPr lang="ko-KR" altLang="en-US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20975" y="1801554"/>
            <a:ext cx="1740499" cy="12961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멀티 미디어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리소</a:t>
            </a:r>
            <a:r>
              <a:rPr lang="ko-KR" altLang="en-US" b="1" dirty="0"/>
              <a:t>스</a:t>
            </a:r>
            <a:endParaRPr lang="en-US" altLang="ko-KR" b="1" dirty="0" smtClean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820974" y="3789040"/>
            <a:ext cx="1740499" cy="12961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Effect </a:t>
            </a:r>
            <a:r>
              <a:rPr lang="ko-KR" altLang="en-US" b="1" dirty="0" smtClean="0"/>
              <a:t>및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애니메이</a:t>
            </a:r>
            <a:r>
              <a:rPr lang="ko-KR" altLang="en-US" b="1" dirty="0"/>
              <a:t>션</a:t>
            </a:r>
            <a:endParaRPr lang="en-US" altLang="ko-KR" b="1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1268760"/>
            <a:ext cx="8568952" cy="4392488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Jaehong\AppData\Local\Microsoft\Windows\INetCache\IE\JHRWDZXK\MP900442177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736" y="1664804"/>
            <a:ext cx="405251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폭발 1 2"/>
          <p:cNvSpPr/>
          <p:nvPr/>
        </p:nvSpPr>
        <p:spPr>
          <a:xfrm>
            <a:off x="3009035" y="4311098"/>
            <a:ext cx="2745920" cy="1908212"/>
          </a:xfrm>
          <a:prstGeom prst="irregularSeal1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융합이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71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사물 인터넷이란</a:t>
            </a:r>
            <a:r>
              <a:rPr lang="en-US" altLang="ko-KR" smtClean="0"/>
              <a:t>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68313" y="1125538"/>
            <a:ext cx="8229600" cy="4525962"/>
          </a:xfrm>
        </p:spPr>
        <p:txBody>
          <a:bodyPr/>
          <a:lstStyle/>
          <a:p>
            <a:r>
              <a:rPr lang="ko-KR" altLang="en-US" smtClean="0"/>
              <a:t>위키 백과의 정의</a:t>
            </a:r>
            <a:endParaRPr lang="en-US" altLang="ko-KR" smtClean="0"/>
          </a:p>
          <a:p>
            <a:pPr lvl="1"/>
            <a:r>
              <a:rPr lang="ko-KR" altLang="ko-KR" smtClean="0"/>
              <a:t>각종 사물에 컴퓨터 칩과 통신 기능을 내장하여 인터넷에 연결하는 기술을 의미한다. 약어로는 짧게 IoT로 쓴다. 여기서 사물이란 가전제품, 모바일 장비, 웨어러블 컴퓨터 등 다양한</a:t>
            </a:r>
            <a:r>
              <a:rPr lang="en-US" altLang="ko-KR" smtClean="0"/>
              <a:t> </a:t>
            </a:r>
            <a:r>
              <a:rPr lang="ko-KR" altLang="en-US" smtClean="0"/>
              <a:t>임베디드 시스템</a:t>
            </a:r>
            <a:r>
              <a:rPr lang="ko-KR" altLang="ko-KR" smtClean="0"/>
              <a:t>이 된다.</a:t>
            </a:r>
            <a:endParaRPr lang="en-US" altLang="ko-KR" smtClean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428875" y="4367213"/>
            <a:ext cx="1582738" cy="576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전자 기기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356100" y="4367213"/>
            <a:ext cx="1584325" cy="576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인터넷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 smtClean="0"/>
              <a:t>기술 </a:t>
            </a:r>
            <a:r>
              <a:rPr lang="ko-KR" altLang="en-US" dirty="0" err="1" smtClean="0"/>
              <a:t>트랜드</a:t>
            </a:r>
            <a:endParaRPr lang="en-US" dirty="0"/>
          </a:p>
        </p:txBody>
      </p:sp>
      <p:sp>
        <p:nvSpPr>
          <p:cNvPr id="5" name="오른쪽 화살표 4"/>
          <p:cNvSpPr/>
          <p:nvPr/>
        </p:nvSpPr>
        <p:spPr>
          <a:xfrm>
            <a:off x="323528" y="2924944"/>
            <a:ext cx="8568952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설명선 2 5"/>
          <p:cNvSpPr/>
          <p:nvPr/>
        </p:nvSpPr>
        <p:spPr>
          <a:xfrm>
            <a:off x="990600" y="836613"/>
            <a:ext cx="1296988" cy="431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33582"/>
              <a:gd name="adj6" fmla="val -4299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컴퓨터 등장</a:t>
            </a:r>
          </a:p>
        </p:txBody>
      </p:sp>
      <p:sp>
        <p:nvSpPr>
          <p:cNvPr id="7" name="설명선 2 6"/>
          <p:cNvSpPr/>
          <p:nvPr/>
        </p:nvSpPr>
        <p:spPr>
          <a:xfrm>
            <a:off x="1258888" y="5516563"/>
            <a:ext cx="1296987" cy="43338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8654"/>
              <a:gd name="adj6" fmla="val -3858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IC Chip </a:t>
            </a:r>
            <a:r>
              <a:rPr lang="ko-KR" altLang="en-US" sz="1400" dirty="0"/>
              <a:t>개발</a:t>
            </a:r>
          </a:p>
        </p:txBody>
      </p:sp>
      <p:sp>
        <p:nvSpPr>
          <p:cNvPr id="8" name="설명선 2 7"/>
          <p:cNvSpPr/>
          <p:nvPr/>
        </p:nvSpPr>
        <p:spPr>
          <a:xfrm>
            <a:off x="1717675" y="1531938"/>
            <a:ext cx="1296988" cy="431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4849"/>
              <a:gd name="adj6" fmla="val -4225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PC </a:t>
            </a:r>
            <a:r>
              <a:rPr lang="ko-KR" altLang="en-US" sz="1400" dirty="0"/>
              <a:t>상품화</a:t>
            </a:r>
          </a:p>
        </p:txBody>
      </p:sp>
      <p:sp>
        <p:nvSpPr>
          <p:cNvPr id="9" name="설명선 2 8"/>
          <p:cNvSpPr/>
          <p:nvPr/>
        </p:nvSpPr>
        <p:spPr>
          <a:xfrm>
            <a:off x="2051050" y="4786313"/>
            <a:ext cx="1296988" cy="5762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0555"/>
              <a:gd name="adj6" fmla="val -2976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PC </a:t>
            </a:r>
            <a:r>
              <a:rPr lang="ko-KR" altLang="en-US" sz="1400" dirty="0"/>
              <a:t>주변 기기</a:t>
            </a:r>
            <a:endParaRPr lang="en-US" altLang="ko-KR" sz="1400" dirty="0"/>
          </a:p>
          <a:p>
            <a:pPr algn="ctr">
              <a:defRPr/>
            </a:pPr>
            <a:r>
              <a:rPr lang="ko-KR" altLang="en-US" sz="1400" dirty="0"/>
              <a:t>발달</a:t>
            </a:r>
          </a:p>
        </p:txBody>
      </p:sp>
      <p:sp>
        <p:nvSpPr>
          <p:cNvPr id="10" name="설명선 2 9"/>
          <p:cNvSpPr/>
          <p:nvPr/>
        </p:nvSpPr>
        <p:spPr>
          <a:xfrm>
            <a:off x="2843213" y="2125663"/>
            <a:ext cx="1296987" cy="431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58"/>
              <a:gd name="adj6" fmla="val -4152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인터넷 등장</a:t>
            </a:r>
          </a:p>
        </p:txBody>
      </p:sp>
      <p:sp>
        <p:nvSpPr>
          <p:cNvPr id="11" name="설명선 2 10"/>
          <p:cNvSpPr/>
          <p:nvPr/>
        </p:nvSpPr>
        <p:spPr>
          <a:xfrm>
            <a:off x="5665788" y="5476875"/>
            <a:ext cx="1692275" cy="5762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2912"/>
              <a:gd name="adj6" fmla="val -3576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/>
              <a:t>임베디드</a:t>
            </a:r>
            <a:r>
              <a:rPr lang="ko-KR" altLang="en-US" sz="1400" dirty="0"/>
              <a:t> 시스템</a:t>
            </a:r>
            <a:endParaRPr lang="en-US" altLang="ko-KR" sz="1400" dirty="0"/>
          </a:p>
          <a:p>
            <a:pPr algn="ctr">
              <a:defRPr/>
            </a:pPr>
            <a:r>
              <a:rPr lang="ko-KR" altLang="en-US" sz="1400" dirty="0"/>
              <a:t>주목</a:t>
            </a:r>
          </a:p>
        </p:txBody>
      </p:sp>
      <p:sp>
        <p:nvSpPr>
          <p:cNvPr id="12" name="설명선 2 11"/>
          <p:cNvSpPr/>
          <p:nvPr/>
        </p:nvSpPr>
        <p:spPr>
          <a:xfrm>
            <a:off x="4873625" y="839788"/>
            <a:ext cx="1584325" cy="5048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56105"/>
              <a:gd name="adj6" fmla="val -4887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/>
              <a:t>모바일</a:t>
            </a:r>
            <a:r>
              <a:rPr lang="ko-KR" altLang="en-US" sz="1400" dirty="0"/>
              <a:t> 컴퓨팅</a:t>
            </a:r>
            <a:endParaRPr lang="en-US" altLang="ko-KR" sz="1400" dirty="0"/>
          </a:p>
          <a:p>
            <a:pPr algn="ctr">
              <a:defRPr/>
            </a:pPr>
            <a:r>
              <a:rPr lang="ko-KR" altLang="en-US" sz="1400" dirty="0"/>
              <a:t>기술 개발</a:t>
            </a:r>
          </a:p>
        </p:txBody>
      </p:sp>
      <p:sp>
        <p:nvSpPr>
          <p:cNvPr id="13" name="설명선 2 12"/>
          <p:cNvSpPr/>
          <p:nvPr/>
        </p:nvSpPr>
        <p:spPr>
          <a:xfrm>
            <a:off x="3203575" y="4164013"/>
            <a:ext cx="1692275" cy="431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0043"/>
              <a:gd name="adj6" fmla="val -2451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웹 서비스 발달</a:t>
            </a:r>
            <a:endParaRPr lang="ko-KR" altLang="en-US" sz="1400" dirty="0"/>
          </a:p>
        </p:txBody>
      </p:sp>
      <p:sp>
        <p:nvSpPr>
          <p:cNvPr id="14" name="설명선 2 13"/>
          <p:cNvSpPr/>
          <p:nvPr/>
        </p:nvSpPr>
        <p:spPr>
          <a:xfrm>
            <a:off x="6048375" y="1531938"/>
            <a:ext cx="1368425" cy="5048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25718"/>
              <a:gd name="adj6" fmla="val -3947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스마트 기기</a:t>
            </a:r>
            <a:endParaRPr lang="en-US" altLang="ko-KR" sz="1400" dirty="0"/>
          </a:p>
          <a:p>
            <a:pPr algn="ctr">
              <a:defRPr/>
            </a:pPr>
            <a:r>
              <a:rPr lang="ko-KR" altLang="en-US" sz="1400" dirty="0"/>
              <a:t>등장</a:t>
            </a:r>
          </a:p>
        </p:txBody>
      </p:sp>
      <p:sp>
        <p:nvSpPr>
          <p:cNvPr id="15" name="설명선 2 14"/>
          <p:cNvSpPr/>
          <p:nvPr/>
        </p:nvSpPr>
        <p:spPr>
          <a:xfrm>
            <a:off x="6948488" y="4724400"/>
            <a:ext cx="1314450" cy="5762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0635"/>
              <a:gd name="adj6" fmla="val -3206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스마트 </a:t>
            </a:r>
            <a:r>
              <a:rPr lang="en-US" altLang="ko-KR" sz="1400" dirty="0"/>
              <a:t>App</a:t>
            </a:r>
          </a:p>
          <a:p>
            <a:pPr algn="ctr">
              <a:defRPr/>
            </a:pPr>
            <a:r>
              <a:rPr lang="ko-KR" altLang="en-US" sz="1400" dirty="0"/>
              <a:t>주목</a:t>
            </a:r>
          </a:p>
        </p:txBody>
      </p:sp>
      <p:sp>
        <p:nvSpPr>
          <p:cNvPr id="16" name="설명선 2 15"/>
          <p:cNvSpPr/>
          <p:nvPr/>
        </p:nvSpPr>
        <p:spPr>
          <a:xfrm>
            <a:off x="7416800" y="2281238"/>
            <a:ext cx="1368425" cy="5032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2654"/>
              <a:gd name="adj6" fmla="val -3111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사물 인터넷</a:t>
            </a:r>
            <a:r>
              <a:rPr lang="en-US" altLang="ko-KR" sz="1400" dirty="0"/>
              <a:t>(?)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전자 기기</a:t>
            </a:r>
            <a:endParaRPr lang="en-US" altLang="ko-KR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525962"/>
          </a:xfrm>
        </p:spPr>
        <p:txBody>
          <a:bodyPr/>
          <a:lstStyle/>
          <a:p>
            <a:r>
              <a:rPr lang="ko-KR" altLang="en-US" smtClean="0"/>
              <a:t>특징</a:t>
            </a:r>
            <a:endParaRPr lang="en-US" altLang="ko-KR" smtClean="0"/>
          </a:p>
          <a:p>
            <a:pPr lvl="1"/>
            <a:r>
              <a:rPr lang="ko-KR" altLang="en-US" smtClean="0"/>
              <a:t>컴퓨터가 내장되어 있다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프로그래밍이 가능하다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각종 장치가 연결됨</a:t>
            </a:r>
            <a:endParaRPr lang="en-US" altLang="ko-KR" smtClean="0"/>
          </a:p>
          <a:p>
            <a:pPr lvl="2"/>
            <a:r>
              <a:rPr lang="ko-KR" altLang="en-US" smtClean="0"/>
              <a:t>센서</a:t>
            </a:r>
            <a:r>
              <a:rPr lang="en-US" altLang="ko-KR" smtClean="0"/>
              <a:t>: </a:t>
            </a:r>
            <a:r>
              <a:rPr lang="ko-KR" altLang="en-US" smtClean="0"/>
              <a:t>외부 상황 입력</a:t>
            </a:r>
            <a:endParaRPr lang="en-US" altLang="ko-KR" smtClean="0"/>
          </a:p>
          <a:p>
            <a:pPr lvl="2"/>
            <a:r>
              <a:rPr lang="ko-KR" altLang="en-US" smtClean="0"/>
              <a:t>디스플레이</a:t>
            </a:r>
            <a:r>
              <a:rPr lang="en-US" altLang="ko-KR" smtClean="0"/>
              <a:t>/</a:t>
            </a:r>
            <a:r>
              <a:rPr lang="ko-KR" altLang="en-US" smtClean="0"/>
              <a:t>소리</a:t>
            </a:r>
            <a:r>
              <a:rPr lang="en-US" altLang="ko-KR" smtClean="0"/>
              <a:t>: </a:t>
            </a:r>
            <a:r>
              <a:rPr lang="ko-KR" altLang="en-US" smtClean="0"/>
              <a:t>정보 전달</a:t>
            </a:r>
            <a:endParaRPr lang="en-US" altLang="ko-KR" smtClean="0"/>
          </a:p>
          <a:p>
            <a:pPr lvl="2"/>
            <a:r>
              <a:rPr lang="ko-KR" altLang="en-US" smtClean="0"/>
              <a:t>액츄에이터</a:t>
            </a:r>
            <a:r>
              <a:rPr lang="en-US" altLang="ko-KR" smtClean="0"/>
              <a:t>: </a:t>
            </a:r>
            <a:r>
              <a:rPr lang="ko-KR" altLang="en-US" smtClean="0"/>
              <a:t>동작</a:t>
            </a:r>
            <a:endParaRPr lang="en-US" altLang="ko-KR" smtClean="0"/>
          </a:p>
          <a:p>
            <a:pPr lvl="2"/>
            <a:r>
              <a:rPr lang="ko-KR" altLang="en-US" smtClean="0"/>
              <a:t>통신</a:t>
            </a:r>
            <a:r>
              <a:rPr lang="en-US" altLang="ko-KR" smtClean="0"/>
              <a:t>: </a:t>
            </a:r>
            <a:r>
              <a:rPr lang="ko-KR" altLang="en-US" smtClean="0"/>
              <a:t>리모트 컨트롤</a:t>
            </a:r>
            <a:endParaRPr lang="en-US" altLang="ko-KR" smtClean="0"/>
          </a:p>
          <a:p>
            <a:endParaRPr lang="en-US" altLang="ko-KR" smtClean="0"/>
          </a:p>
        </p:txBody>
      </p:sp>
      <p:pic>
        <p:nvPicPr>
          <p:cNvPr id="12293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06550"/>
            <a:ext cx="2233613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임베디드</a:t>
            </a:r>
            <a:r>
              <a:rPr lang="en-US" altLang="ko-KR" smtClean="0"/>
              <a:t>(Embedded)</a:t>
            </a:r>
            <a:r>
              <a:rPr lang="ko-KR" altLang="en-US" smtClean="0"/>
              <a:t> 시스템</a:t>
            </a:r>
            <a:endParaRPr lang="en-US" altLang="ko-KR" smtClean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68313" y="1125538"/>
            <a:ext cx="8229600" cy="496728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특정 목적만을 위해 최적화시킨 시스템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</a:t>
            </a:r>
            <a:r>
              <a:rPr lang="ko-KR" altLang="en-US" dirty="0" smtClean="0"/>
              <a:t>는 범용 시스템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필요한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마이크로 컨트롤러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필요한 것이 일체화된 </a:t>
            </a:r>
            <a:r>
              <a:rPr lang="en-US" altLang="ko-KR" dirty="0" smtClean="0"/>
              <a:t>On-Chip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CPU</a:t>
            </a:r>
          </a:p>
          <a:p>
            <a:pPr lvl="1"/>
            <a:r>
              <a:rPr lang="en-US" altLang="ko-KR" dirty="0" smtClean="0"/>
              <a:t>S/W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Embedded OS: PC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중 일부 기능만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RTOS: Real-Time </a:t>
            </a:r>
            <a:r>
              <a:rPr lang="ko-KR" altLang="en-US" dirty="0" smtClean="0"/>
              <a:t>제어를 위한 최소한의 </a:t>
            </a:r>
            <a:r>
              <a:rPr lang="en-US" altLang="ko-KR" dirty="0" smtClean="0"/>
              <a:t>OS</a:t>
            </a:r>
          </a:p>
          <a:p>
            <a:pPr lvl="2"/>
            <a:r>
              <a:rPr lang="en-US" altLang="ko-KR" dirty="0" smtClean="0"/>
              <a:t>Firmware: OS</a:t>
            </a:r>
            <a:r>
              <a:rPr lang="ko-KR" altLang="en-US" dirty="0" smtClean="0"/>
              <a:t>없이 작동하는 </a:t>
            </a:r>
            <a:r>
              <a:rPr lang="en-US" altLang="ko-KR" dirty="0" smtClean="0"/>
              <a:t>App</a:t>
            </a:r>
          </a:p>
          <a:p>
            <a:pPr lvl="1"/>
            <a:r>
              <a:rPr lang="ko-KR" altLang="en-US" dirty="0" smtClean="0"/>
              <a:t>부가적 전자 회로들</a:t>
            </a:r>
            <a:endParaRPr lang="en-US" altLang="ko-KR" dirty="0" smtClean="0"/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520950"/>
            <a:ext cx="1439863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사물 인터넷의 가까운 미래</a:t>
            </a:r>
            <a:endParaRPr lang="en-US" altLang="ko-KR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95288" y="1124744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PC</a:t>
            </a:r>
            <a:r>
              <a:rPr lang="ko-KR" altLang="en-US" dirty="0" smtClean="0"/>
              <a:t>나 스마트 기기 중심으로 연결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시스템의 한계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OS, 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등의 기능을 탑재하기 어려움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이미 많은 기능을 보유한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나 스마트 기기 중심으로 연결이 될 수 밖에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많은 시도가 있었으나 실패로 증명됨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소규모 기업들의 제품이 많이 등장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인 기업 형태가 증가되는 추세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소비자 기호 충족용 제품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스마트 기기 연결</a:t>
            </a:r>
            <a:endParaRPr lang="en-US" altLang="ko-KR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68313" y="1196975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USB, Bluetooth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App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UX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엔터테인먼트기반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 플랫폼 </a:t>
            </a:r>
            <a:r>
              <a:rPr lang="ko-KR" altLang="en-US" dirty="0" err="1" smtClean="0"/>
              <a:t>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RAD</a:t>
            </a:r>
            <a:r>
              <a:rPr lang="ko-KR" altLang="en-US" dirty="0" smtClean="0"/>
              <a:t>기반 생산성 향상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>
          <a:xfrm>
            <a:off x="107950" y="-26988"/>
            <a:ext cx="8229600" cy="854076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  <a:endParaRPr lang="ko-KR" altLang="en-US" dirty="0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6921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2" name="Content Placeholder 2"/>
          <p:cNvSpPr txBox="1">
            <a:spLocks/>
          </p:cNvSpPr>
          <p:nvPr/>
        </p:nvSpPr>
        <p:spPr bwMode="auto">
          <a:xfrm>
            <a:off x="904875" y="1052512"/>
            <a:ext cx="7345363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강사 소개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Maker </a:t>
            </a:r>
            <a:r>
              <a:rPr kumimoji="0" lang="ko-KR" altLang="en-US" dirty="0" smtClean="0">
                <a:ea typeface="굴림" pitchFamily="50" charset="-127"/>
              </a:rPr>
              <a:t>시대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사물인터넷</a:t>
            </a:r>
            <a:r>
              <a:rPr kumimoji="0" lang="en-US" altLang="ko-KR" dirty="0">
                <a:ea typeface="굴림" pitchFamily="50" charset="-127"/>
              </a:rPr>
              <a:t>(</a:t>
            </a:r>
            <a:r>
              <a:rPr kumimoji="0" lang="en-US" altLang="ko-KR" dirty="0" err="1">
                <a:ea typeface="굴림" pitchFamily="50" charset="-127"/>
              </a:rPr>
              <a:t>IoT</a:t>
            </a:r>
            <a:r>
              <a:rPr kumimoji="0" lang="en-US" altLang="ko-KR" dirty="0" smtClean="0">
                <a:ea typeface="굴림" pitchFamily="50" charset="-127"/>
              </a:rPr>
              <a:t>)</a:t>
            </a:r>
            <a:endParaRPr kumimoji="0" lang="en-US" altLang="ko-KR" dirty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Arduino + Unity3D</a:t>
            </a:r>
            <a:endParaRPr kumimoji="0" lang="en-US" altLang="ko-KR" dirty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err="1" smtClean="0">
                <a:ea typeface="굴림" pitchFamily="50" charset="-127"/>
              </a:rPr>
              <a:t>UnityRobot</a:t>
            </a:r>
            <a:endParaRPr kumimoji="0" lang="en-US" altLang="ko-KR" dirty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 개발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68313" y="1124744"/>
            <a:ext cx="8229600" cy="4525962"/>
          </a:xfrm>
        </p:spPr>
        <p:txBody>
          <a:bodyPr/>
          <a:lstStyle/>
          <a:p>
            <a:r>
              <a:rPr lang="ko-KR" altLang="en-US" smtClean="0"/>
              <a:t>수많은 시도 필요</a:t>
            </a:r>
            <a:endParaRPr lang="en-US" altLang="ko-KR" smtClean="0"/>
          </a:p>
          <a:p>
            <a:pPr lvl="1"/>
            <a:r>
              <a:rPr lang="ko-KR" altLang="en-US" smtClean="0"/>
              <a:t>기존의 제품의 단순 업그레이드만으로 안됨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새로운 문화 속에서 기호를 찾아야 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적은 비용과 빠른 개발 시간 필요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다양한 아이디어 보유자들 참여 필요</a:t>
            </a:r>
            <a:r>
              <a:rPr lang="en-US" altLang="ko-KR" smtClean="0"/>
              <a:t>(</a:t>
            </a:r>
            <a:r>
              <a:rPr lang="ko-KR" altLang="en-US" smtClean="0"/>
              <a:t>비전문성</a:t>
            </a:r>
            <a:r>
              <a:rPr lang="en-US" altLang="ko-KR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정리</a:t>
            </a:r>
            <a:endParaRPr lang="en-US" altLang="ko-KR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68313" y="1125538"/>
            <a:ext cx="8229600" cy="4525962"/>
          </a:xfrm>
        </p:spPr>
        <p:txBody>
          <a:bodyPr/>
          <a:lstStyle/>
          <a:p>
            <a:r>
              <a:rPr lang="ko-KR" altLang="en-US" smtClean="0"/>
              <a:t>사물 인터넷은 </a:t>
            </a:r>
            <a:r>
              <a:rPr lang="en-US" altLang="ko-KR" smtClean="0"/>
              <a:t>PC</a:t>
            </a:r>
            <a:r>
              <a:rPr lang="ko-KR" altLang="en-US" smtClean="0"/>
              <a:t>나 스마트 기기를 중심으로 시작할 것이다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스마트 </a:t>
            </a:r>
            <a:r>
              <a:rPr lang="en-US" altLang="ko-KR" smtClean="0"/>
              <a:t>App</a:t>
            </a:r>
            <a:r>
              <a:rPr lang="ko-KR" altLang="en-US" smtClean="0"/>
              <a:t>기반 컨텐츠 중심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적은 비용으로 빠르게 시도하고 검증해야 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다양한 아이디어 보유자들 시도</a:t>
            </a:r>
            <a:r>
              <a:rPr lang="en-US" altLang="ko-KR" smtClean="0"/>
              <a:t>(</a:t>
            </a:r>
            <a:r>
              <a:rPr lang="ko-KR" altLang="en-US" smtClean="0"/>
              <a:t>비전문성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RAD</a:t>
            </a:r>
            <a:r>
              <a:rPr lang="ko-KR" altLang="en-US" smtClean="0"/>
              <a:t>기반 개발 솔루션 필요</a:t>
            </a:r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아두이노</a:t>
            </a:r>
            <a:r>
              <a:rPr lang="en-US" altLang="ko-KR" smtClean="0"/>
              <a:t>(Arduino)</a:t>
            </a:r>
            <a:r>
              <a:rPr lang="ko-KR" altLang="en-US" smtClean="0"/>
              <a:t>란</a:t>
            </a:r>
            <a:r>
              <a:rPr lang="en-US" altLang="ko-KR" smtClean="0"/>
              <a:t>?</a:t>
            </a:r>
          </a:p>
        </p:txBody>
      </p:sp>
      <p:sp>
        <p:nvSpPr>
          <p:cNvPr id="16387" name="Content Placeholder 7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오픈 소스기반 하드웨어</a:t>
            </a:r>
            <a:r>
              <a:rPr lang="en-US" altLang="ko-KR" dirty="0" smtClean="0"/>
              <a:t>/</a:t>
            </a:r>
            <a:r>
              <a:rPr lang="ko-KR" altLang="en-US" dirty="0" smtClean="0"/>
              <a:t>소프트웨어 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이탈리아에서 시작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 개발 솔루션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8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212976"/>
            <a:ext cx="2808287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84"/>
          <p:cNvSpPr>
            <a:spLocks noGrp="1"/>
          </p:cNvSpPr>
          <p:nvPr>
            <p:ph type="title"/>
          </p:nvPr>
        </p:nvSpPr>
        <p:spPr>
          <a:xfrm>
            <a:off x="158750" y="274638"/>
            <a:ext cx="8229600" cy="490537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ko-KR" altLang="en-US" sz="4000" smtClean="0"/>
              <a:t>기존 임베디드 개발 환경</a:t>
            </a:r>
            <a:endParaRPr lang="en-US" altLang="ko-KR" sz="4000" smtClean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468313" y="1139825"/>
            <a:ext cx="8229600" cy="4967288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sz="2000" dirty="0" smtClean="0">
                <a:latin typeface="+mn-ea"/>
              </a:rPr>
              <a:t>전자 회로 구현을 처음부터 끝까지 다해야 함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ko-KR" altLang="en-US" sz="1600" dirty="0" smtClean="0">
                <a:latin typeface="+mn-ea"/>
              </a:rPr>
              <a:t>마이크로 컨트롤러 주변 회로는 꽤 복잡함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ko-KR" altLang="en-US" sz="1600" dirty="0" smtClean="0">
                <a:latin typeface="+mn-ea"/>
              </a:rPr>
              <a:t>회로도 작성 기법 익혀야 함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ko-KR" altLang="en-US" sz="1600" dirty="0" smtClean="0">
                <a:latin typeface="+mn-ea"/>
              </a:rPr>
              <a:t>전자 소자 식별과 납땜 기술을 습득해야 함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altLang="ko-KR" sz="1600" dirty="0">
              <a:latin typeface="+mn-ea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sz="2000" dirty="0" smtClean="0">
                <a:latin typeface="+mn-ea"/>
              </a:rPr>
              <a:t>프로그래밍을 입문하기 위해 전문 지식의 필요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ko-KR" altLang="en-US" sz="1600" dirty="0" smtClean="0">
                <a:latin typeface="+mn-ea"/>
              </a:rPr>
              <a:t>고전적인 프로그래밍 언어 학습</a:t>
            </a:r>
            <a:endParaRPr lang="en-US" altLang="ko-KR" sz="1600" dirty="0" smtClean="0">
              <a:latin typeface="+mn-ea"/>
            </a:endParaRPr>
          </a:p>
          <a:p>
            <a:pPr lvl="1">
              <a:buFont typeface="Arial" pitchFamily="34" charset="0"/>
              <a:buChar char="–"/>
              <a:defRPr/>
            </a:pPr>
            <a:r>
              <a:rPr lang="ko-KR" altLang="en-US" sz="1600" dirty="0" smtClean="0">
                <a:latin typeface="+mn-ea"/>
              </a:rPr>
              <a:t>공학기반의 마이크로 컴퓨터 학습</a:t>
            </a:r>
            <a:endParaRPr lang="en-US" altLang="ko-KR" sz="1600" dirty="0" smtClean="0">
              <a:latin typeface="+mn-ea"/>
            </a:endParaRPr>
          </a:p>
          <a:p>
            <a:pPr lvl="1">
              <a:buFont typeface="Arial" pitchFamily="34" charset="0"/>
              <a:buChar char="–"/>
              <a:defRPr/>
            </a:pPr>
            <a:r>
              <a:rPr lang="ko-KR" altLang="en-US" sz="1600" dirty="0" smtClean="0">
                <a:latin typeface="+mn-ea"/>
              </a:rPr>
              <a:t>전문 지식기반 개발 환경 익히기</a:t>
            </a:r>
            <a:endParaRPr lang="en-US" altLang="ko-KR" sz="1600" dirty="0" smtClean="0">
              <a:latin typeface="+mn-ea"/>
            </a:endParaRPr>
          </a:p>
          <a:p>
            <a:pPr lvl="1">
              <a:buFont typeface="Arial" pitchFamily="34" charset="0"/>
              <a:buChar char="–"/>
              <a:defRPr/>
            </a:pPr>
            <a:r>
              <a:rPr lang="ko-KR" altLang="en-US" sz="1600" dirty="0" smtClean="0">
                <a:latin typeface="+mn-ea"/>
              </a:rPr>
              <a:t>제어 공학이론 학습</a:t>
            </a:r>
            <a:endParaRPr lang="en-US" altLang="ko-KR" sz="1600" dirty="0" smtClean="0">
              <a:latin typeface="+mn-ea"/>
            </a:endParaRPr>
          </a:p>
          <a:p>
            <a:pPr marL="0" indent="0">
              <a:buFont typeface="Arial" pitchFamily="34" charset="0"/>
              <a:buNone/>
              <a:defRPr/>
            </a:pPr>
            <a:endParaRPr lang="en-US" altLang="ko-KR" sz="2000" dirty="0" smtClean="0">
              <a:latin typeface="+mn-ea"/>
            </a:endParaRPr>
          </a:p>
          <a:p>
            <a:pPr>
              <a:buFont typeface="Arial" pitchFamily="34" charset="0"/>
              <a:buChar char="•"/>
              <a:defRPr/>
            </a:pPr>
            <a:endParaRPr lang="en-US" altLang="ko-KR" sz="2000" dirty="0" smtClean="0">
              <a:latin typeface="+mn-ea"/>
            </a:endParaRPr>
          </a:p>
        </p:txBody>
      </p:sp>
      <p:pic>
        <p:nvPicPr>
          <p:cNvPr id="17412" name="Picture 5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781425"/>
            <a:ext cx="36004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ko-KR" altLang="en-US" smtClean="0"/>
              <a:t>하드웨어 체계 정립</a:t>
            </a:r>
            <a:endParaRPr lang="en-US" altLang="ko-KR" smtClean="0"/>
          </a:p>
        </p:txBody>
      </p:sp>
      <p:sp>
        <p:nvSpPr>
          <p:cNvPr id="18435" name="내용 개체 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ko-KR" altLang="en-US" smtClean="0"/>
              <a:t>마이크로 컨트롤러 중심 회로 표준</a:t>
            </a:r>
            <a:endParaRPr lang="en-US" altLang="ko-KR" smtClean="0"/>
          </a:p>
          <a:p>
            <a:pPr lvl="1"/>
            <a:r>
              <a:rPr lang="ko-KR" altLang="en-US" smtClean="0"/>
              <a:t>사용자가 학습해야 할 전자 회로를 혁신적으로 줄임</a:t>
            </a:r>
            <a:endParaRPr lang="en-US" altLang="ko-KR" smtClean="0"/>
          </a:p>
          <a:p>
            <a:pPr lvl="1"/>
            <a:r>
              <a:rPr lang="ko-KR" altLang="en-US" smtClean="0"/>
              <a:t>공통 규격 제품 사용 용이</a:t>
            </a:r>
            <a:endParaRPr lang="en-US" altLang="ko-KR" smtClean="0"/>
          </a:p>
          <a:p>
            <a:r>
              <a:rPr lang="ko-KR" altLang="en-US" smtClean="0"/>
              <a:t>확장 회로 인터페이스 표준</a:t>
            </a:r>
            <a:endParaRPr lang="en-US" altLang="ko-KR" smtClean="0"/>
          </a:p>
          <a:p>
            <a:pPr lvl="1"/>
            <a:r>
              <a:rPr lang="ko-KR" altLang="en-US" smtClean="0"/>
              <a:t>쉴드</a:t>
            </a:r>
            <a:r>
              <a:rPr lang="en-US" altLang="ko-KR" smtClean="0"/>
              <a:t>(Shield)</a:t>
            </a:r>
            <a:r>
              <a:rPr lang="ko-KR" altLang="en-US" smtClean="0"/>
              <a:t>라</a:t>
            </a:r>
            <a:r>
              <a:rPr lang="en-US" altLang="ko-KR" smtClean="0"/>
              <a:t> </a:t>
            </a:r>
            <a:r>
              <a:rPr lang="ko-KR" altLang="en-US" smtClean="0"/>
              <a:t>부르는 표준</a:t>
            </a:r>
            <a:endParaRPr lang="en-US" altLang="ko-KR" smtClean="0"/>
          </a:p>
          <a:p>
            <a:pPr lvl="1"/>
            <a:r>
              <a:rPr lang="ko-KR" altLang="en-US" smtClean="0"/>
              <a:t>모듈화된 상품 판매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300788" y="4365625"/>
            <a:ext cx="2159000" cy="12239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사서 쓰면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84"/>
          <p:cNvSpPr>
            <a:spLocks noGrp="1"/>
          </p:cNvSpPr>
          <p:nvPr>
            <p:ph type="title"/>
          </p:nvPr>
        </p:nvSpPr>
        <p:spPr>
          <a:xfrm>
            <a:off x="158750" y="274638"/>
            <a:ext cx="8229600" cy="490537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ko-KR" altLang="en-US" sz="4000" smtClean="0"/>
              <a:t>프로그래밍 간소화 </a:t>
            </a:r>
            <a:endParaRPr lang="en-US" altLang="ko-KR" sz="4000" smtClean="0"/>
          </a:p>
        </p:txBody>
      </p:sp>
      <p:sp>
        <p:nvSpPr>
          <p:cNvPr id="19459" name="텍스트 개체 틀 1"/>
          <p:cNvSpPr>
            <a:spLocks noGrp="1"/>
          </p:cNvSpPr>
          <p:nvPr>
            <p:ph type="body" idx="1"/>
          </p:nvPr>
        </p:nvSpPr>
        <p:spPr>
          <a:xfrm>
            <a:off x="457200" y="1268413"/>
            <a:ext cx="8229600" cy="4967287"/>
          </a:xfrm>
        </p:spPr>
        <p:txBody>
          <a:bodyPr/>
          <a:lstStyle/>
          <a:p>
            <a:r>
              <a:rPr lang="ko-KR" altLang="en-US" smtClean="0"/>
              <a:t>전문 개념을 일반 개념으로 바꿈</a:t>
            </a:r>
            <a:endParaRPr lang="en-US" altLang="ko-KR" smtClean="0"/>
          </a:p>
          <a:p>
            <a:pPr lvl="1"/>
            <a:r>
              <a:rPr lang="ko-KR" altLang="en-US" smtClean="0"/>
              <a:t>기존 방식</a:t>
            </a:r>
            <a:endParaRPr lang="en-US" altLang="ko-KR" smtClean="0"/>
          </a:p>
          <a:p>
            <a:pPr lvl="2"/>
            <a:r>
              <a:rPr lang="en-US" altLang="ko-KR" smtClean="0"/>
              <a:t>DDRB = 0b11111111;</a:t>
            </a:r>
            <a:br>
              <a:rPr lang="en-US" altLang="ko-KR" smtClean="0"/>
            </a:br>
            <a:r>
              <a:rPr lang="en-US" altLang="ko-KR" smtClean="0"/>
              <a:t>PORTB = 0xFF;</a:t>
            </a:r>
          </a:p>
          <a:p>
            <a:pPr lvl="1"/>
            <a:r>
              <a:rPr lang="ko-KR" altLang="en-US" smtClean="0"/>
              <a:t>아두이노 방식</a:t>
            </a:r>
            <a:endParaRPr lang="en-US" altLang="ko-KR" smtClean="0"/>
          </a:p>
          <a:p>
            <a:pPr lvl="2"/>
            <a:r>
              <a:rPr lang="en-US" altLang="ko-KR" smtClean="0"/>
              <a:t>pinMode(12, OUTPUT);</a:t>
            </a:r>
            <a:br>
              <a:rPr lang="en-US" altLang="ko-KR" smtClean="0"/>
            </a:br>
            <a:r>
              <a:rPr lang="en-US" altLang="ko-KR" smtClean="0"/>
              <a:t>digitalWrite(12, HIGH);</a:t>
            </a:r>
          </a:p>
          <a:p>
            <a:r>
              <a:rPr lang="ko-KR" altLang="en-US" smtClean="0"/>
              <a:t>복잡한 개발 환경을 간소화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300788" y="4365625"/>
            <a:ext cx="2159000" cy="12239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전문성이 없는 사람들이 사용하기 시작함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hape 84"/>
          <p:cNvSpPr>
            <a:spLocks noGrp="1"/>
          </p:cNvSpPr>
          <p:nvPr>
            <p:ph type="title"/>
          </p:nvPr>
        </p:nvSpPr>
        <p:spPr>
          <a:xfrm>
            <a:off x="158750" y="274638"/>
            <a:ext cx="8229600" cy="490537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ko-KR" altLang="en-US" sz="4000" smtClean="0"/>
              <a:t>효과적인 협업 </a:t>
            </a:r>
            <a:endParaRPr lang="en-US" altLang="ko-KR" sz="4000" smtClean="0"/>
          </a:p>
        </p:txBody>
      </p:sp>
      <p:sp>
        <p:nvSpPr>
          <p:cNvPr id="20483" name="텍스트 개체 틀 1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8229600" cy="4967288"/>
          </a:xfrm>
        </p:spPr>
        <p:txBody>
          <a:bodyPr/>
          <a:lstStyle/>
          <a:p>
            <a:r>
              <a:rPr lang="ko-KR" altLang="en-US" dirty="0" smtClean="0"/>
              <a:t>활발한 커뮤니티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자료</a:t>
            </a:r>
            <a:endParaRPr lang="en-US" altLang="ko-KR" dirty="0" smtClean="0"/>
          </a:p>
          <a:p>
            <a:r>
              <a:rPr lang="ko-KR" altLang="en-US" dirty="0" smtClean="0"/>
              <a:t>라이브러리 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전문 사용자들이 만들어 놓은 결과물 사용</a:t>
            </a:r>
            <a:endParaRPr lang="en-US" altLang="ko-KR" dirty="0" smtClean="0"/>
          </a:p>
          <a:p>
            <a:r>
              <a:rPr lang="ko-KR" altLang="en-US" dirty="0" smtClean="0"/>
              <a:t>많은 수의 사용자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시도를 쉽게 공유할 수 있음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435600" y="4724400"/>
            <a:ext cx="2520950" cy="1225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Search</a:t>
            </a:r>
            <a:r>
              <a:rPr lang="ko-KR" altLang="en-US" dirty="0"/>
              <a:t>만 잘하면 좋은 결과를 빨리 낼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350"/>
            <a:ext cx="8229600" cy="698500"/>
          </a:xfrm>
        </p:spPr>
        <p:txBody>
          <a:bodyPr/>
          <a:lstStyle/>
          <a:p>
            <a:pPr>
              <a:defRPr/>
            </a:pPr>
            <a:r>
              <a:rPr lang="en-US" altLang="ko-KR" sz="4000" dirty="0" smtClean="0">
                <a:latin typeface="+mj-ea"/>
              </a:rPr>
              <a:t> </a:t>
            </a:r>
            <a:r>
              <a:rPr lang="ko-KR" altLang="en-US" sz="4000" dirty="0" smtClean="0">
                <a:latin typeface="+mj-ea"/>
              </a:rPr>
              <a:t>많이 사용하는 제품</a:t>
            </a:r>
            <a:r>
              <a:rPr lang="en-US" altLang="ko-KR" sz="4000" dirty="0" smtClean="0">
                <a:latin typeface="+mj-ea"/>
              </a:rPr>
              <a:t>(</a:t>
            </a:r>
            <a:r>
              <a:rPr lang="ko-KR" altLang="en-US" sz="4000" dirty="0" smtClean="0">
                <a:latin typeface="+mj-ea"/>
              </a:rPr>
              <a:t>초보자용</a:t>
            </a:r>
            <a:r>
              <a:rPr lang="en-US" altLang="ko-KR" sz="4000" dirty="0" smtClean="0">
                <a:latin typeface="+mj-ea"/>
              </a:rPr>
              <a:t>)</a:t>
            </a:r>
            <a:endParaRPr lang="ko-KR" altLang="en-US" sz="4000" dirty="0">
              <a:latin typeface="+mj-ea"/>
            </a:endParaRPr>
          </a:p>
        </p:txBody>
      </p:sp>
      <p:sp>
        <p:nvSpPr>
          <p:cNvPr id="21507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268413"/>
            <a:ext cx="8229600" cy="4967287"/>
          </a:xfrm>
        </p:spPr>
        <p:txBody>
          <a:bodyPr/>
          <a:lstStyle/>
          <a:p>
            <a:r>
              <a:rPr lang="ko-KR" altLang="en-US" smtClean="0"/>
              <a:t>보드</a:t>
            </a:r>
            <a:r>
              <a:rPr lang="en-US" altLang="ko-KR" smtClean="0"/>
              <a:t>: </a:t>
            </a:r>
            <a:r>
              <a:rPr lang="ko-KR" altLang="en-US" smtClean="0"/>
              <a:t>아두이노 </a:t>
            </a:r>
            <a:r>
              <a:rPr lang="en-US" altLang="ko-KR" smtClean="0"/>
              <a:t>Uno</a:t>
            </a:r>
          </a:p>
          <a:p>
            <a:r>
              <a:rPr lang="ko-KR" altLang="en-US" smtClean="0"/>
              <a:t>아두이노 </a:t>
            </a:r>
            <a:r>
              <a:rPr lang="en-US" altLang="ko-KR" smtClean="0"/>
              <a:t>Starter Kit</a:t>
            </a:r>
            <a:endParaRPr lang="ko-KR" altLang="en-US" smtClean="0"/>
          </a:p>
        </p:txBody>
      </p:sp>
      <p:pic>
        <p:nvPicPr>
          <p:cNvPr id="2150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1316038"/>
            <a:ext cx="23749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13100"/>
            <a:ext cx="2736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411162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350"/>
            <a:ext cx="8229600" cy="698500"/>
          </a:xfrm>
        </p:spPr>
        <p:txBody>
          <a:bodyPr/>
          <a:lstStyle/>
          <a:p>
            <a:pPr>
              <a:defRPr/>
            </a:pPr>
            <a:r>
              <a:rPr lang="en-US" altLang="ko-KR" sz="4000" dirty="0" smtClean="0">
                <a:latin typeface="+mj-ea"/>
              </a:rPr>
              <a:t> </a:t>
            </a:r>
            <a:r>
              <a:rPr lang="ko-KR" altLang="en-US" sz="4000" dirty="0" smtClean="0">
                <a:latin typeface="+mj-ea"/>
              </a:rPr>
              <a:t>많이 사용하는 제품</a:t>
            </a:r>
            <a:r>
              <a:rPr lang="en-US" altLang="ko-KR" sz="4000" dirty="0" smtClean="0">
                <a:latin typeface="+mj-ea"/>
              </a:rPr>
              <a:t>(</a:t>
            </a:r>
            <a:r>
              <a:rPr lang="ko-KR" altLang="en-US" sz="4000" dirty="0" smtClean="0">
                <a:latin typeface="+mj-ea"/>
              </a:rPr>
              <a:t>중급 이상</a:t>
            </a:r>
            <a:r>
              <a:rPr lang="en-US" altLang="ko-KR" sz="4000" dirty="0" smtClean="0">
                <a:latin typeface="+mj-ea"/>
              </a:rPr>
              <a:t>)</a:t>
            </a:r>
            <a:endParaRPr lang="ko-KR" altLang="en-US" sz="4000" dirty="0">
              <a:latin typeface="+mj-ea"/>
            </a:endParaRPr>
          </a:p>
        </p:txBody>
      </p:sp>
      <p:sp>
        <p:nvSpPr>
          <p:cNvPr id="22531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268413"/>
            <a:ext cx="8229600" cy="4967287"/>
          </a:xfrm>
        </p:spPr>
        <p:txBody>
          <a:bodyPr/>
          <a:lstStyle/>
          <a:p>
            <a:r>
              <a:rPr lang="ko-KR" altLang="en-US" smtClean="0"/>
              <a:t>아두이노 </a:t>
            </a:r>
            <a:r>
              <a:rPr lang="en-US" altLang="ko-KR" smtClean="0"/>
              <a:t>Shield</a:t>
            </a:r>
          </a:p>
          <a:p>
            <a:r>
              <a:rPr lang="ko-KR" altLang="en-US" smtClean="0"/>
              <a:t>아두이노 호환 모듈</a:t>
            </a:r>
          </a:p>
        </p:txBody>
      </p:sp>
      <p:pic>
        <p:nvPicPr>
          <p:cNvPr id="2253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575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357563"/>
            <a:ext cx="2652712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133600"/>
            <a:ext cx="177165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729038"/>
            <a:ext cx="17716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Unity3D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</p:txBody>
      </p:sp>
      <p:sp>
        <p:nvSpPr>
          <p:cNvPr id="16387" name="Content Placeholder 7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세계적으로 많은 개발자들이 사용하는 </a:t>
            </a:r>
            <a:r>
              <a:rPr lang="en-US" altLang="ko-KR" dirty="0" smtClean="0"/>
              <a:t>2D/3D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개발 도구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5498793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5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강사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681413" y="5689253"/>
            <a:ext cx="1781175" cy="365125"/>
          </a:xfrm>
        </p:spPr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57200" y="980728"/>
            <a:ext cx="8229600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이름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오재홍</a:t>
            </a:r>
            <a:endParaRPr lang="en-US" altLang="ko-KR" sz="2000" dirty="0" smtClean="0"/>
          </a:p>
          <a:p>
            <a:r>
              <a:rPr lang="ko-KR" altLang="en-US" sz="2000" dirty="0" smtClean="0"/>
              <a:t>로봇 연구 및 개발자로써 </a:t>
            </a:r>
            <a:r>
              <a:rPr lang="en-US" altLang="ko-KR" sz="2000" dirty="0" smtClean="0"/>
              <a:t>15</a:t>
            </a:r>
            <a:r>
              <a:rPr lang="ko-KR" altLang="en-US" sz="2000" dirty="0" smtClean="0"/>
              <a:t>년</a:t>
            </a:r>
            <a:endParaRPr lang="en-US" altLang="ko-KR" sz="2000" dirty="0" smtClean="0"/>
          </a:p>
          <a:p>
            <a:r>
              <a:rPr lang="ko-KR" altLang="en-US" sz="2000" dirty="0" smtClean="0"/>
              <a:t>로봇 프로그래밍 소프트웨어 개발</a:t>
            </a:r>
            <a:endParaRPr lang="en-US" altLang="ko-KR" sz="2000" dirty="0" smtClean="0"/>
          </a:p>
          <a:p>
            <a:r>
              <a:rPr lang="ko-KR" altLang="en-US" sz="2000" dirty="0" smtClean="0"/>
              <a:t>㈜</a:t>
            </a:r>
            <a:r>
              <a:rPr lang="ko-KR" altLang="en-US" sz="2000" dirty="0" err="1" smtClean="0"/>
              <a:t>로보티즈에서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10</a:t>
            </a:r>
            <a:r>
              <a:rPr lang="ko-KR" altLang="en-US" sz="2000" dirty="0" smtClean="0"/>
              <a:t>년 근무</a:t>
            </a:r>
            <a:endParaRPr lang="en-US" altLang="ko-KR" sz="2000" dirty="0" smtClean="0"/>
          </a:p>
          <a:p>
            <a:r>
              <a:rPr lang="ko-KR" altLang="en-US" sz="2000" dirty="0" smtClean="0"/>
              <a:t>현재 아이디어링크㈜ 근무</a:t>
            </a:r>
            <a:endParaRPr lang="ko-KR" altLang="en-US" sz="20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73624"/>
            <a:ext cx="1440160" cy="20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01" y="3131580"/>
            <a:ext cx="2142728" cy="170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609728"/>
            <a:ext cx="2366996" cy="137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71" y="1441376"/>
            <a:ext cx="3423436" cy="157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268910"/>
            <a:ext cx="2160240" cy="167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097560"/>
            <a:ext cx="2044403" cy="146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1" y="3356301"/>
            <a:ext cx="1987033" cy="148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5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6"/>
          <p:cNvSpPr>
            <a:spLocks noGrp="1"/>
          </p:cNvSpPr>
          <p:nvPr>
            <p:ph type="title"/>
          </p:nvPr>
        </p:nvSpPr>
        <p:spPr>
          <a:xfrm>
            <a:off x="250825" y="0"/>
            <a:ext cx="7273503" cy="692150"/>
          </a:xfrm>
        </p:spPr>
        <p:txBody>
          <a:bodyPr/>
          <a:lstStyle/>
          <a:p>
            <a:r>
              <a:rPr lang="en-US" altLang="ko-KR" dirty="0" smtClean="0"/>
              <a:t>Unity3D</a:t>
            </a:r>
            <a:r>
              <a:rPr lang="ko-KR" altLang="en-US" dirty="0" smtClean="0"/>
              <a:t>가 왜 필요하지</a:t>
            </a:r>
            <a:r>
              <a:rPr lang="en-US" altLang="ko-KR" dirty="0" smtClean="0"/>
              <a:t>? (1/4)</a:t>
            </a:r>
          </a:p>
        </p:txBody>
      </p:sp>
      <p:sp>
        <p:nvSpPr>
          <p:cNvPr id="16387" name="Content Placeholder 7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ko-KR" altLang="en-US" smtClean="0"/>
              <a:t>멀티 플랫폼 개발 지원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345920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87216"/>
            <a:ext cx="4558288" cy="2019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6"/>
          <p:cNvSpPr>
            <a:spLocks noGrp="1"/>
          </p:cNvSpPr>
          <p:nvPr>
            <p:ph type="title"/>
          </p:nvPr>
        </p:nvSpPr>
        <p:spPr>
          <a:xfrm>
            <a:off x="250825" y="0"/>
            <a:ext cx="7417519" cy="692150"/>
          </a:xfrm>
        </p:spPr>
        <p:txBody>
          <a:bodyPr/>
          <a:lstStyle/>
          <a:p>
            <a:r>
              <a:rPr lang="en-US" altLang="ko-KR" dirty="0" smtClean="0"/>
              <a:t>Unity3D</a:t>
            </a:r>
            <a:r>
              <a:rPr lang="ko-KR" altLang="en-US" dirty="0" smtClean="0"/>
              <a:t>가 왜 필요하지</a:t>
            </a:r>
            <a:r>
              <a:rPr lang="en-US" altLang="ko-KR" dirty="0" smtClean="0"/>
              <a:t>? (2/4)</a:t>
            </a:r>
          </a:p>
        </p:txBody>
      </p:sp>
      <p:sp>
        <p:nvSpPr>
          <p:cNvPr id="16387" name="Content Placeholder 7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디자인과 코드를 효과적으로 결합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76872"/>
            <a:ext cx="6329982" cy="393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9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6"/>
          <p:cNvSpPr>
            <a:spLocks noGrp="1"/>
          </p:cNvSpPr>
          <p:nvPr>
            <p:ph type="title"/>
          </p:nvPr>
        </p:nvSpPr>
        <p:spPr>
          <a:xfrm>
            <a:off x="250825" y="0"/>
            <a:ext cx="7345511" cy="692150"/>
          </a:xfrm>
        </p:spPr>
        <p:txBody>
          <a:bodyPr/>
          <a:lstStyle/>
          <a:p>
            <a:r>
              <a:rPr lang="en-US" altLang="ko-KR" dirty="0" smtClean="0"/>
              <a:t>Unity3D</a:t>
            </a:r>
            <a:r>
              <a:rPr lang="ko-KR" altLang="en-US" dirty="0" smtClean="0"/>
              <a:t>가 왜 필요하지</a:t>
            </a:r>
            <a:r>
              <a:rPr lang="en-US" altLang="ko-KR" dirty="0" smtClean="0"/>
              <a:t>? (3/4)</a:t>
            </a:r>
          </a:p>
        </p:txBody>
      </p:sp>
      <p:sp>
        <p:nvSpPr>
          <p:cNvPr id="16387" name="Content Placeholder 7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차세대 프로그래밍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컴포넌트기반 프로그래밍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FSM</a:t>
            </a:r>
            <a:r>
              <a:rPr lang="ko-KR" altLang="en-US" dirty="0" smtClean="0"/>
              <a:t>기반 프로그래밍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352492"/>
            <a:ext cx="5256584" cy="2956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60" y="2852936"/>
            <a:ext cx="3173929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83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6"/>
          <p:cNvSpPr>
            <a:spLocks noGrp="1"/>
          </p:cNvSpPr>
          <p:nvPr>
            <p:ph type="title"/>
          </p:nvPr>
        </p:nvSpPr>
        <p:spPr>
          <a:xfrm>
            <a:off x="250825" y="0"/>
            <a:ext cx="7273503" cy="692150"/>
          </a:xfrm>
        </p:spPr>
        <p:txBody>
          <a:bodyPr/>
          <a:lstStyle/>
          <a:p>
            <a:r>
              <a:rPr lang="en-US" altLang="ko-KR" dirty="0" smtClean="0"/>
              <a:t>Unity3D</a:t>
            </a:r>
            <a:r>
              <a:rPr lang="ko-KR" altLang="en-US" dirty="0" smtClean="0"/>
              <a:t>가 왜 필요하지</a:t>
            </a:r>
            <a:r>
              <a:rPr lang="en-US" altLang="ko-KR" dirty="0" smtClean="0"/>
              <a:t>? (4/4)</a:t>
            </a:r>
          </a:p>
        </p:txBody>
      </p:sp>
      <p:sp>
        <p:nvSpPr>
          <p:cNvPr id="16387" name="Content Placeholder 7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필요한 기능을 살 수 있다</a:t>
            </a:r>
            <a:r>
              <a:rPr lang="en-US" altLang="ko-KR" dirty="0" smtClean="0"/>
              <a:t>. (Asset Store)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5560424" cy="447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8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0" y="-6350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 sz="4000" dirty="0" smtClean="0">
                <a:latin typeface="+mj-ea"/>
              </a:rPr>
              <a:t> </a:t>
            </a:r>
            <a:r>
              <a:rPr kumimoji="0" lang="en-US" altLang="ko-KR" sz="4000" dirty="0" err="1" smtClean="0">
                <a:latin typeface="+mj-ea"/>
              </a:rPr>
              <a:t>UnityRobot</a:t>
            </a:r>
            <a:r>
              <a:rPr kumimoji="0" lang="ko-KR" altLang="en-US" sz="4000" dirty="0" smtClean="0">
                <a:latin typeface="+mj-ea"/>
              </a:rPr>
              <a:t>이란</a:t>
            </a:r>
            <a:r>
              <a:rPr kumimoji="0" lang="en-US" altLang="ko-KR" sz="4000" dirty="0" smtClean="0">
                <a:latin typeface="+mj-ea"/>
              </a:rPr>
              <a:t>?</a:t>
            </a:r>
            <a:endParaRPr kumimoji="0" lang="ko-KR" altLang="en-US" sz="4000" dirty="0">
              <a:latin typeface="+mj-ea"/>
            </a:endParaRPr>
          </a:p>
        </p:txBody>
      </p:sp>
      <p:sp>
        <p:nvSpPr>
          <p:cNvPr id="23555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35834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PC</a:t>
            </a:r>
            <a:r>
              <a:rPr lang="ko-KR" altLang="en-US" dirty="0"/>
              <a:t>나 스마트 기기와 </a:t>
            </a:r>
            <a:r>
              <a:rPr lang="ko-KR" altLang="en-US" dirty="0" err="1"/>
              <a:t>임베디드</a:t>
            </a:r>
            <a:r>
              <a:rPr lang="ko-KR" altLang="en-US" dirty="0"/>
              <a:t> 시스템간의 상이한 프로그래밍 방식을 표준화시키기 위한 프로토콜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통신 프로토콜은 두 시스템간 소통 약속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포맷 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, S</a:t>
            </a:r>
            <a:r>
              <a:rPr lang="ko-KR" altLang="en-US" dirty="0" smtClean="0"/>
              <a:t>라는 문자는 </a:t>
            </a:r>
            <a:r>
              <a:rPr lang="en-US" altLang="ko-KR" dirty="0" smtClean="0"/>
              <a:t>Start, T</a:t>
            </a:r>
            <a:r>
              <a:rPr lang="ko-KR" altLang="en-US" dirty="0" smtClean="0"/>
              <a:t>라는 문자는 </a:t>
            </a:r>
            <a:r>
              <a:rPr lang="en-US" altLang="ko-KR" dirty="0" smtClean="0"/>
              <a:t>Stop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데이터를 받는 타이밍 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둘 중 누가 먼저 보낼 것인가</a:t>
            </a:r>
            <a:r>
              <a:rPr lang="en-US" altLang="ko-KR" dirty="0" smtClean="0"/>
              <a:t>?</a:t>
            </a:r>
          </a:p>
          <a:p>
            <a:pPr lvl="2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0" y="-6350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 sz="4000" dirty="0" smtClean="0">
                <a:latin typeface="+mj-ea"/>
              </a:rPr>
              <a:t> </a:t>
            </a:r>
            <a:r>
              <a:rPr kumimoji="0" lang="en-US" altLang="ko-KR" sz="4000" dirty="0" err="1" smtClean="0">
                <a:latin typeface="+mj-ea"/>
              </a:rPr>
              <a:t>UnityRobot</a:t>
            </a:r>
            <a:r>
              <a:rPr kumimoji="0" lang="ko-KR" altLang="en-US" sz="4000" dirty="0">
                <a:latin typeface="+mj-ea"/>
              </a:rPr>
              <a:t> </a:t>
            </a:r>
            <a:r>
              <a:rPr kumimoji="0" lang="ko-KR" altLang="en-US" sz="4000" dirty="0" smtClean="0">
                <a:latin typeface="+mj-ea"/>
              </a:rPr>
              <a:t>특징</a:t>
            </a:r>
            <a:endParaRPr kumimoji="0" lang="ko-KR" altLang="en-US" sz="4000" dirty="0">
              <a:latin typeface="+mj-ea"/>
            </a:endParaRPr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하드웨어에도 대응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호환</a:t>
            </a:r>
            <a:r>
              <a:rPr lang="ko-KR" altLang="en-US" dirty="0"/>
              <a:t>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다양한 방식의 프로그램 동작에 대응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일어날 수 있는 수 많은 예외 상황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</a:t>
            </a:r>
            <a:r>
              <a:rPr lang="ko-KR" altLang="en-US" dirty="0"/>
              <a:t>화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0" y="-6350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 sz="4000" dirty="0" smtClean="0">
                <a:latin typeface="+mj-ea"/>
              </a:rPr>
              <a:t> </a:t>
            </a:r>
            <a:r>
              <a:rPr kumimoji="0" lang="en-US" altLang="ko-KR" sz="4000" dirty="0" err="1" smtClean="0">
                <a:latin typeface="+mj-ea"/>
              </a:rPr>
              <a:t>UnityRobot</a:t>
            </a:r>
            <a:r>
              <a:rPr kumimoji="0" lang="en-US" altLang="ko-KR" sz="4000" dirty="0" smtClean="0">
                <a:latin typeface="+mj-ea"/>
              </a:rPr>
              <a:t> </a:t>
            </a:r>
            <a:r>
              <a:rPr kumimoji="0" lang="ko-KR" altLang="en-US" sz="4000" dirty="0" smtClean="0">
                <a:latin typeface="+mj-ea"/>
              </a:rPr>
              <a:t>응용 사례</a:t>
            </a:r>
            <a:endParaRPr kumimoji="0" lang="ko-KR" altLang="en-US" sz="4000" dirty="0">
              <a:latin typeface="+mj-ea"/>
            </a:endParaRPr>
          </a:p>
        </p:txBody>
      </p:sp>
      <p:sp>
        <p:nvSpPr>
          <p:cNvPr id="27651" name="내용 개체 틀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525962"/>
          </a:xfrm>
        </p:spPr>
        <p:txBody>
          <a:bodyPr/>
          <a:lstStyle/>
          <a:p>
            <a:r>
              <a:rPr lang="ko-KR" altLang="en-US" dirty="0" smtClean="0"/>
              <a:t>교육용 로봇 키트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Rokit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Hunoi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적용</a:t>
            </a:r>
            <a:endParaRPr lang="en-US" altLang="ko-KR" dirty="0" smtClean="0"/>
          </a:p>
          <a:p>
            <a:r>
              <a:rPr lang="ko-KR" altLang="en-US" dirty="0" smtClean="0"/>
              <a:t>게임과 로봇의 접목 시도</a:t>
            </a:r>
            <a:endParaRPr lang="en-US" altLang="ko-KR" dirty="0" smtClean="0"/>
          </a:p>
          <a:p>
            <a:r>
              <a:rPr lang="ko-KR" altLang="en-US" dirty="0" smtClean="0"/>
              <a:t>체험 형 전시물 제작에 적용</a:t>
            </a:r>
            <a:endParaRPr lang="en-US" altLang="ko-KR" dirty="0" smtClean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4479925"/>
            <a:ext cx="2124075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229100"/>
            <a:ext cx="21240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5084763"/>
            <a:ext cx="3035300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25" y="3068638"/>
            <a:ext cx="23526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UnityRobot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데모 </a:t>
            </a:r>
            <a:r>
              <a:rPr lang="en-US" altLang="ko-KR" dirty="0" smtClean="0"/>
              <a:t>(1/8)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366838"/>
            <a:ext cx="735330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20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UnityRobot</a:t>
            </a:r>
            <a:r>
              <a:rPr lang="en-US" altLang="ko-KR" dirty="0"/>
              <a:t> </a:t>
            </a:r>
            <a:r>
              <a:rPr lang="ko-KR" altLang="en-US" dirty="0" smtClean="0"/>
              <a:t>데모 </a:t>
            </a:r>
            <a:r>
              <a:rPr lang="en-US" altLang="ko-KR" dirty="0" smtClean="0"/>
              <a:t>(2/8)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400175"/>
            <a:ext cx="72485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86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UnityRobot</a:t>
            </a:r>
            <a:r>
              <a:rPr lang="en-US" altLang="ko-KR" dirty="0"/>
              <a:t> </a:t>
            </a:r>
            <a:r>
              <a:rPr lang="ko-KR" altLang="en-US" dirty="0" smtClean="0"/>
              <a:t>데모 </a:t>
            </a:r>
            <a:r>
              <a:rPr lang="en-US" altLang="ko-KR" dirty="0" smtClean="0"/>
              <a:t>(3/8)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409700"/>
            <a:ext cx="72294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82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</a:t>
            </a:r>
            <a:r>
              <a:rPr lang="ko-KR" altLang="en-US" dirty="0"/>
              <a:t>발</a:t>
            </a:r>
            <a:r>
              <a:rPr lang="ko-KR" altLang="en-US" dirty="0" smtClean="0"/>
              <a:t> 경력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로봇 시뮬레이션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362075"/>
            <a:ext cx="55245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766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UnityRobot</a:t>
            </a:r>
            <a:r>
              <a:rPr lang="en-US" altLang="ko-KR" dirty="0"/>
              <a:t> </a:t>
            </a:r>
            <a:r>
              <a:rPr lang="ko-KR" altLang="en-US" dirty="0" smtClean="0"/>
              <a:t>데모 </a:t>
            </a:r>
            <a:r>
              <a:rPr lang="en-US" altLang="ko-KR" dirty="0" smtClean="0"/>
              <a:t>(4/8)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57313"/>
            <a:ext cx="7391400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73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UnityRobot</a:t>
            </a:r>
            <a:r>
              <a:rPr lang="en-US" altLang="ko-KR" dirty="0"/>
              <a:t> </a:t>
            </a:r>
            <a:r>
              <a:rPr lang="ko-KR" altLang="en-US" dirty="0" smtClean="0"/>
              <a:t>데모 </a:t>
            </a:r>
            <a:r>
              <a:rPr lang="en-US" altLang="ko-KR" dirty="0" smtClean="0"/>
              <a:t>(5/8)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371600"/>
            <a:ext cx="73342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08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UnityRobot</a:t>
            </a:r>
            <a:r>
              <a:rPr lang="en-US" altLang="ko-KR" dirty="0"/>
              <a:t> </a:t>
            </a:r>
            <a:r>
              <a:rPr lang="ko-KR" altLang="en-US" dirty="0" smtClean="0"/>
              <a:t>데모 </a:t>
            </a:r>
            <a:r>
              <a:rPr lang="en-US" altLang="ko-KR" dirty="0" smtClean="0"/>
              <a:t>(6/8)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404938"/>
            <a:ext cx="724852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22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UnityRobot</a:t>
            </a:r>
            <a:r>
              <a:rPr lang="en-US" altLang="ko-KR" dirty="0"/>
              <a:t> </a:t>
            </a:r>
            <a:r>
              <a:rPr lang="ko-KR" altLang="en-US" dirty="0" smtClean="0"/>
              <a:t>데모 </a:t>
            </a:r>
            <a:r>
              <a:rPr lang="en-US" altLang="ko-KR" dirty="0" smtClean="0"/>
              <a:t>(7/8)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343025"/>
            <a:ext cx="738187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1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UnityRobot</a:t>
            </a:r>
            <a:r>
              <a:rPr lang="en-US" altLang="ko-KR" dirty="0"/>
              <a:t> </a:t>
            </a:r>
            <a:r>
              <a:rPr lang="ko-KR" altLang="en-US" dirty="0" smtClean="0"/>
              <a:t>데모 </a:t>
            </a:r>
            <a:r>
              <a:rPr lang="en-US" altLang="ko-KR" dirty="0" smtClean="0"/>
              <a:t>(8/8)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366838"/>
            <a:ext cx="733425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25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0" y="-6350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 sz="4000" dirty="0" smtClean="0">
                <a:latin typeface="+mj-ea"/>
              </a:rPr>
              <a:t> </a:t>
            </a:r>
            <a:r>
              <a:rPr kumimoji="0" lang="ko-KR" altLang="en-US" sz="4000" dirty="0" smtClean="0">
                <a:latin typeface="+mj-ea"/>
              </a:rPr>
              <a:t>정</a:t>
            </a:r>
            <a:r>
              <a:rPr kumimoji="0" lang="ko-KR" altLang="en-US" sz="4000" dirty="0">
                <a:latin typeface="+mj-ea"/>
              </a:rPr>
              <a:t>리</a:t>
            </a:r>
          </a:p>
        </p:txBody>
      </p:sp>
      <p:sp>
        <p:nvSpPr>
          <p:cNvPr id="26627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2"/>
          </a:xfrm>
        </p:spPr>
        <p:txBody>
          <a:bodyPr/>
          <a:lstStyle/>
          <a:p>
            <a:r>
              <a:rPr lang="ko-KR" altLang="en-US" dirty="0" smtClean="0"/>
              <a:t>정보 교류를 위한 사이트 개설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https://sites.google.com/site/unityrobotguid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정식 교육 강좌 준비 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스마트 아카데미에서 </a:t>
            </a:r>
            <a:r>
              <a:rPr lang="en-US" altLang="ko-KR" dirty="0" smtClean="0"/>
              <a:t>Smart Maker</a:t>
            </a:r>
            <a:r>
              <a:rPr lang="ko-KR" altLang="en-US" dirty="0" smtClean="0"/>
              <a:t>과정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3921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0" y="-6350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 sz="4000" dirty="0" smtClean="0">
                <a:latin typeface="+mj-ea"/>
              </a:rPr>
              <a:t> </a:t>
            </a:r>
            <a:r>
              <a:rPr kumimoji="0" lang="en-US" altLang="ko-KR" sz="4000" dirty="0" err="1" smtClean="0">
                <a:latin typeface="+mj-ea"/>
              </a:rPr>
              <a:t>UnityRobot</a:t>
            </a:r>
            <a:r>
              <a:rPr kumimoji="0" lang="en-US" altLang="ko-KR" sz="4000" dirty="0" smtClean="0">
                <a:latin typeface="+mj-ea"/>
              </a:rPr>
              <a:t> </a:t>
            </a:r>
            <a:r>
              <a:rPr kumimoji="0" lang="ko-KR" altLang="en-US" sz="4000" dirty="0" smtClean="0">
                <a:latin typeface="+mj-ea"/>
              </a:rPr>
              <a:t>교육 내용 </a:t>
            </a:r>
            <a:r>
              <a:rPr kumimoji="0" lang="en-US" altLang="ko-KR" sz="4000" dirty="0" smtClean="0">
                <a:latin typeface="+mj-ea"/>
              </a:rPr>
              <a:t>(</a:t>
            </a:r>
            <a:r>
              <a:rPr kumimoji="0" lang="ko-KR" altLang="en-US" sz="4000" dirty="0" smtClean="0">
                <a:latin typeface="+mj-ea"/>
              </a:rPr>
              <a:t>입문 과정</a:t>
            </a:r>
            <a:r>
              <a:rPr kumimoji="0" lang="en-US" altLang="ko-KR" sz="4000" dirty="0" smtClean="0">
                <a:latin typeface="+mj-ea"/>
              </a:rPr>
              <a:t>)</a:t>
            </a:r>
            <a:endParaRPr kumimoji="0" lang="ko-KR" altLang="en-US" sz="4000" dirty="0">
              <a:latin typeface="+mj-ea"/>
            </a:endParaRPr>
          </a:p>
        </p:txBody>
      </p:sp>
      <p:sp>
        <p:nvSpPr>
          <p:cNvPr id="28675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08512"/>
          </a:xfrm>
        </p:spPr>
        <p:txBody>
          <a:bodyPr/>
          <a:lstStyle/>
          <a:p>
            <a:r>
              <a:rPr lang="ko-KR" altLang="en-US" sz="2800" b="1" dirty="0" smtClean="0"/>
              <a:t>기초 전자 회로</a:t>
            </a:r>
            <a:endParaRPr lang="en-US" altLang="ko-KR" sz="2800" b="1" dirty="0" smtClean="0"/>
          </a:p>
          <a:p>
            <a:pPr lvl="1"/>
            <a:r>
              <a:rPr lang="ko-KR" altLang="en-US" sz="1800" dirty="0" smtClean="0"/>
              <a:t>하드웨어 기초 지식 습득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주요 전자 소자의 용도와 회로 이해</a:t>
            </a:r>
            <a:endParaRPr lang="en-US" altLang="ko-KR" sz="1800" dirty="0" smtClean="0"/>
          </a:p>
          <a:p>
            <a:pPr lvl="1"/>
            <a:endParaRPr lang="en-US" altLang="ko-KR" dirty="0" smtClean="0"/>
          </a:p>
          <a:p>
            <a:r>
              <a:rPr lang="ko-KR" altLang="en-US" sz="2800" b="1" dirty="0" err="1" smtClean="0"/>
              <a:t>아두이노</a:t>
            </a:r>
            <a:r>
              <a:rPr lang="ko-KR" altLang="en-US" sz="2800" b="1" dirty="0" smtClean="0"/>
              <a:t> 프로그래밍 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생략</a:t>
            </a:r>
            <a:r>
              <a:rPr lang="en-US" altLang="ko-KR" sz="2800" b="1" dirty="0" smtClean="0"/>
              <a:t>)</a:t>
            </a:r>
          </a:p>
          <a:p>
            <a:pPr lvl="1"/>
            <a:r>
              <a:rPr lang="en-US" altLang="ko-KR" sz="1800" dirty="0" err="1" smtClean="0"/>
              <a:t>BasicPin_XXX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기본적인 </a:t>
            </a:r>
            <a:r>
              <a:rPr lang="en-US" altLang="ko-KR" sz="1800" dirty="0" smtClean="0"/>
              <a:t>Pin</a:t>
            </a:r>
            <a:r>
              <a:rPr lang="ko-KR" altLang="en-US" sz="1800" dirty="0" smtClean="0"/>
              <a:t>제어 방법을 미리 만들어 둠</a:t>
            </a:r>
            <a:endParaRPr lang="en-US" altLang="ko-KR" sz="1800" dirty="0" smtClean="0"/>
          </a:p>
          <a:p>
            <a:pPr lvl="2"/>
            <a:endParaRPr lang="en-US" altLang="ko-KR" dirty="0" smtClean="0"/>
          </a:p>
          <a:p>
            <a:r>
              <a:rPr lang="en-US" altLang="ko-KR" sz="2800" b="1" dirty="0" smtClean="0"/>
              <a:t>Unity3D</a:t>
            </a:r>
            <a:r>
              <a:rPr lang="ko-KR" altLang="en-US" sz="2800" b="1" dirty="0" smtClean="0"/>
              <a:t>기반 상호작용 메커니즘 이해</a:t>
            </a:r>
            <a:endParaRPr lang="en-US" altLang="ko-KR" sz="2800" b="1" dirty="0" smtClean="0"/>
          </a:p>
          <a:p>
            <a:pPr lvl="1"/>
            <a:r>
              <a:rPr lang="ko-KR" altLang="en-US" sz="1800" dirty="0" smtClean="0"/>
              <a:t>여러 가지 응용 예제로 </a:t>
            </a:r>
            <a:r>
              <a:rPr lang="en-US" altLang="ko-KR" sz="1800" dirty="0" err="1" smtClean="0"/>
              <a:t>PlayMaker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Unity3D </a:t>
            </a:r>
            <a:r>
              <a:rPr lang="ko-KR" altLang="en-US" sz="1800" dirty="0" smtClean="0"/>
              <a:t>게임 요소로 하드웨어 제어 방법에 대해 익힘</a:t>
            </a:r>
            <a:r>
              <a:rPr lang="en-US" altLang="ko-KR" sz="1800" dirty="0" smtClean="0"/>
              <a:t>.</a:t>
            </a:r>
          </a:p>
          <a:p>
            <a:pPr lvl="1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5148263" cy="6921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kumimoji="0" lang="en-US" altLang="ko-KR" sz="3200" dirty="0">
                <a:latin typeface="HY견고딕" pitchFamily="18" charset="-127"/>
                <a:ea typeface="HY견고딕" pitchFamily="18" charset="-127"/>
                <a:cs typeface="+mj-cs"/>
              </a:rPr>
              <a:t> Q &amp; A</a:t>
            </a:r>
            <a:endParaRPr kumimoji="0" lang="ko-KR" altLang="en-US" sz="130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6921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96" y="2148086"/>
            <a:ext cx="2753669" cy="2781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836613"/>
            <a:ext cx="4470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424936" cy="692150"/>
          </a:xfrm>
        </p:spPr>
        <p:txBody>
          <a:bodyPr/>
          <a:lstStyle/>
          <a:p>
            <a:r>
              <a:rPr lang="ko-KR" altLang="en-US" dirty="0" smtClean="0"/>
              <a:t>개</a:t>
            </a:r>
            <a:r>
              <a:rPr lang="ko-KR" altLang="en-US" dirty="0"/>
              <a:t>발</a:t>
            </a:r>
            <a:r>
              <a:rPr lang="ko-KR" altLang="en-US" dirty="0" smtClean="0"/>
              <a:t> 경력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로봇 프로그래밍 도구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6363"/>
            <a:ext cx="67056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3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064896" cy="692150"/>
          </a:xfrm>
        </p:spPr>
        <p:txBody>
          <a:bodyPr/>
          <a:lstStyle/>
          <a:p>
            <a:r>
              <a:rPr lang="ko-KR" altLang="en-US" dirty="0" smtClean="0"/>
              <a:t>개</a:t>
            </a:r>
            <a:r>
              <a:rPr lang="ko-KR" altLang="en-US" dirty="0"/>
              <a:t>발</a:t>
            </a:r>
            <a:r>
              <a:rPr lang="ko-KR" altLang="en-US" dirty="0" smtClean="0"/>
              <a:t> 경력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로봇 지능 제어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362075"/>
            <a:ext cx="73723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74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064896" cy="692150"/>
          </a:xfrm>
        </p:spPr>
        <p:txBody>
          <a:bodyPr/>
          <a:lstStyle/>
          <a:p>
            <a:r>
              <a:rPr lang="ko-KR" altLang="en-US" dirty="0" smtClean="0"/>
              <a:t>개</a:t>
            </a:r>
            <a:r>
              <a:rPr lang="ko-KR" altLang="en-US" dirty="0"/>
              <a:t>발</a:t>
            </a:r>
            <a:r>
              <a:rPr lang="ko-KR" altLang="en-US" dirty="0" smtClean="0"/>
              <a:t> 경력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로봇 가상 조립 도구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1357313"/>
            <a:ext cx="61436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4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064896" cy="692150"/>
          </a:xfrm>
        </p:spPr>
        <p:txBody>
          <a:bodyPr/>
          <a:lstStyle/>
          <a:p>
            <a:r>
              <a:rPr lang="ko-KR" altLang="en-US" dirty="0" smtClean="0"/>
              <a:t>개</a:t>
            </a:r>
            <a:r>
              <a:rPr lang="ko-KR" altLang="en-US" dirty="0"/>
              <a:t>발</a:t>
            </a:r>
            <a:r>
              <a:rPr lang="ko-KR" altLang="en-US" dirty="0" smtClean="0"/>
              <a:t> 경력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로봇 게임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연구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085850"/>
            <a:ext cx="61341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0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Maker </a:t>
            </a:r>
            <a:r>
              <a:rPr lang="ko-KR" altLang="en-US" dirty="0" smtClean="0"/>
              <a:t>시대 </a:t>
            </a:r>
            <a:r>
              <a:rPr lang="en-US" altLang="ko-KR" dirty="0" smtClean="0"/>
              <a:t>– What?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Maker</a:t>
            </a:r>
          </a:p>
          <a:p>
            <a:pPr lvl="1"/>
            <a:r>
              <a:rPr lang="ko-KR" altLang="en-US" sz="2400" dirty="0" smtClean="0"/>
              <a:t>취미로 자신의 전문 능력을 이용해서 다양한 창작물을 만드는 사람</a:t>
            </a:r>
            <a:endParaRPr lang="en-US" altLang="ko-KR" sz="2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203872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246064"/>
            <a:ext cx="2448272" cy="184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033117"/>
            <a:ext cx="2555220" cy="234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65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연꽃 당초 무늬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8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70000"/>
                <a:hueMod val="100000"/>
                <a:satMod val="100000"/>
              </a:schemeClr>
            </a:gs>
          </a:gsLst>
          <a:lin ang="270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254000">
              <a:schemeClr val="phClr">
                <a:tint val="100000"/>
                <a:shade val="90000"/>
                <a:hueMod val="100000"/>
                <a:satMod val="100000"/>
              </a:schemeClr>
            </a:innerShdw>
          </a:effectLst>
        </a:effectStyle>
        <a:effectStyle>
          <a:effectLst>
            <a:outerShdw blurRad="114300" dist="25400" dir="3000000" sx="105000" sy="105000" algn="tl">
              <a:srgbClr val="000000">
                <a:alpha val="60392"/>
              </a:srgbClr>
            </a:outerShdw>
          </a:effectLst>
          <a:scene3d>
            <a:camera prst="orthographicFront" fov="0">
              <a:rot lat="0" lon="0" rev="0"/>
            </a:camera>
            <a:lightRig rig="twoPt" dir="l">
              <a:rot lat="0" lon="0" rev="5400000"/>
            </a:lightRig>
          </a:scene3d>
          <a:sp3d contourW="25400" prstMaterial="matte">
            <a:bevelT w="127000" h="12700"/>
            <a:contourClr>
              <a:schemeClr val="phClr">
                <a:tint val="5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27000" dist="25400" dir="3120000" sx="105000" sy="105000" algn="tl">
              <a:srgbClr val="000000">
                <a:alpha val="60392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400000"/>
            </a:lightRig>
          </a:scene3d>
          <a:sp3d contourW="25400" prstMaterial="powder">
            <a:bevelT w="88900" h="38100"/>
            <a:contourClr>
              <a:schemeClr val="phClr">
                <a:tint val="5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21587</TotalTime>
  <Words>1083</Words>
  <Application>Microsoft Office PowerPoint</Application>
  <PresentationFormat>화면 슬라이드 쇼(4:3)</PresentationFormat>
  <Paragraphs>260</Paragraphs>
  <Slides>47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Smart Maker</vt:lpstr>
      <vt:lpstr>목차</vt:lpstr>
      <vt:lpstr>강사 소개</vt:lpstr>
      <vt:lpstr>개발 경력 – 로봇 시뮬레이션</vt:lpstr>
      <vt:lpstr>개발 경력 – 로봇 프로그래밍 도구</vt:lpstr>
      <vt:lpstr>개발 경력 – 로봇 지능 제어</vt:lpstr>
      <vt:lpstr>개발 경력 – 로봇 가상 조립 도구</vt:lpstr>
      <vt:lpstr>개발 경력 – 로봇 게임 컨텐츠 연구</vt:lpstr>
      <vt:lpstr>Maker 시대 – What?</vt:lpstr>
      <vt:lpstr>Maker 시대 – What?</vt:lpstr>
      <vt:lpstr>Maker 시대 – Why?</vt:lpstr>
      <vt:lpstr>Maker 시대 – Future?</vt:lpstr>
      <vt:lpstr>Maker 시대 – Solution!</vt:lpstr>
      <vt:lpstr>사물 인터넷이란?</vt:lpstr>
      <vt:lpstr>기술 트랜드</vt:lpstr>
      <vt:lpstr>전자 기기</vt:lpstr>
      <vt:lpstr>임베디드(Embedded) 시스템</vt:lpstr>
      <vt:lpstr>사물 인터넷의 가까운 미래</vt:lpstr>
      <vt:lpstr>스마트 기기 연결</vt:lpstr>
      <vt:lpstr>임베디드 시스템 개발</vt:lpstr>
      <vt:lpstr>정리</vt:lpstr>
      <vt:lpstr>아두이노(Arduino)란?</vt:lpstr>
      <vt:lpstr>기존 임베디드 개발 환경</vt:lpstr>
      <vt:lpstr>하드웨어 체계 정립</vt:lpstr>
      <vt:lpstr>프로그래밍 간소화 </vt:lpstr>
      <vt:lpstr>효과적인 협업 </vt:lpstr>
      <vt:lpstr> 많이 사용하는 제품(초보자용)</vt:lpstr>
      <vt:lpstr> 많이 사용하는 제품(중급 이상)</vt:lpstr>
      <vt:lpstr>Unity3D란?</vt:lpstr>
      <vt:lpstr>Unity3D가 왜 필요하지? (1/4)</vt:lpstr>
      <vt:lpstr>Unity3D가 왜 필요하지? (2/4)</vt:lpstr>
      <vt:lpstr>Unity3D가 왜 필요하지? (3/4)</vt:lpstr>
      <vt:lpstr>Unity3D가 왜 필요하지? (4/4)</vt:lpstr>
      <vt:lpstr>PowerPoint 프레젠테이션</vt:lpstr>
      <vt:lpstr>PowerPoint 프레젠테이션</vt:lpstr>
      <vt:lpstr>PowerPoint 프레젠테이션</vt:lpstr>
      <vt:lpstr>UnityRobot 데모 (1/8)</vt:lpstr>
      <vt:lpstr>UnityRobot 데모 (2/8)</vt:lpstr>
      <vt:lpstr>UnityRobot 데모 (3/8)</vt:lpstr>
      <vt:lpstr>UnityRobot 데모 (4/8)</vt:lpstr>
      <vt:lpstr>UnityRobot 데모 (5/8)</vt:lpstr>
      <vt:lpstr>UnityRobot 데모 (6/8)</vt:lpstr>
      <vt:lpstr>UnityRobot 데모 (7/8)</vt:lpstr>
      <vt:lpstr>UnityRobot 데모 (8/8)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Maker 소개</dc:title>
  <dc:subject>아카데미</dc:subject>
  <dc:creator>Jaehong Oh</dc:creator>
  <cp:lastModifiedBy>Jaehong Oh</cp:lastModifiedBy>
  <cp:revision>939</cp:revision>
  <dcterms:created xsi:type="dcterms:W3CDTF">2010-10-19T01:20:53Z</dcterms:created>
  <dcterms:modified xsi:type="dcterms:W3CDTF">2014-12-01T07:00:01Z</dcterms:modified>
</cp:coreProperties>
</file>